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Arimo" panose="020B0604020202020204" charset="0"/>
      <p:regular r:id="rId19"/>
    </p:embeddedFont>
    <p:embeddedFont>
      <p:font typeface="Arimo Bold" panose="020B0604020202020204" charset="0"/>
      <p:regular r:id="rId20"/>
    </p:embeddedFont>
    <p:embeddedFont>
      <p:font typeface="Calibri" panose="020F0502020204030204" pitchFamily="34" charset="0"/>
      <p:regular r:id="rId21"/>
      <p:bold r:id="rId22"/>
      <p:italic r:id="rId23"/>
      <p:boldItalic r:id="rId24"/>
    </p:embeddedFont>
    <p:embeddedFont>
      <p:font typeface="Montserrat" panose="020B0604020202020204" charset="0"/>
      <p:regular r:id="rId25"/>
      <p:bold r:id="rId26"/>
      <p:italic r:id="rId27"/>
      <p:boldItalic r:id="rId28"/>
    </p:embeddedFont>
    <p:embeddedFont>
      <p:font typeface="Montserrat Bold" panose="020B0604020202020204" charset="0"/>
      <p:regular r:id="rId29"/>
      <p:bold r:id="rId30"/>
    </p:embeddedFont>
    <p:embeddedFont>
      <p:font typeface="Montserrat Semi-Bold" panose="020B0604020202020204" charset="0"/>
      <p:regular r:id="rId31"/>
    </p:embeddedFont>
    <p:embeddedFont>
      <p:font typeface="Montserrat Semi-Bold Bold" panose="020B0604020202020204" charset="0"/>
      <p:regular r:id="rId32"/>
    </p:embeddedFont>
    <p:embeddedFont>
      <p:font typeface="Open Sans" panose="020B0604020202020204" charset="0"/>
      <p:regular r:id="rId33"/>
      <p:bold r:id="rId34"/>
      <p:italic r:id="rId35"/>
      <p:boldItalic r:id="rId36"/>
    </p:embeddedFont>
    <p:embeddedFont>
      <p:font typeface="Open Sans Extra Bold" panose="020B0604020202020204" charset="0"/>
      <p:regular r:id="rId37"/>
    </p:embeddedFont>
    <p:embeddedFont>
      <p:font typeface="Open Sans Light" panose="020B0604020202020204" charset="0"/>
      <p:regular r:id="rId38"/>
      <p:italic r:id="rId39"/>
    </p:embeddedFont>
    <p:embeddedFont>
      <p:font typeface="Open Sans Light Bold"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603" y="6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386619" y="0"/>
            <a:ext cx="13901381" cy="10287000"/>
          </a:xfrm>
          <a:prstGeom prst="rect">
            <a:avLst/>
          </a:prstGeom>
          <a:solidFill>
            <a:srgbClr val="FDCF60"/>
          </a:solidFill>
        </p:spPr>
      </p:sp>
      <p:sp>
        <p:nvSpPr>
          <p:cNvPr id="3" name="AutoShape 3"/>
          <p:cNvSpPr/>
          <p:nvPr/>
        </p:nvSpPr>
        <p:spPr>
          <a:xfrm>
            <a:off x="1028700" y="7050176"/>
            <a:ext cx="783603" cy="108286"/>
          </a:xfrm>
          <a:prstGeom prst="rect">
            <a:avLst/>
          </a:prstGeom>
          <a:solidFill>
            <a:srgbClr val="0C45A6"/>
          </a:solidFill>
        </p:spPr>
      </p:sp>
      <p:pic>
        <p:nvPicPr>
          <p:cNvPr id="4" name="Picture 4"/>
          <p:cNvPicPr>
            <a:picLocks noChangeAspect="1"/>
          </p:cNvPicPr>
          <p:nvPr/>
        </p:nvPicPr>
        <p:blipFill>
          <a:blip r:embed="rId2"/>
          <a:srcRect/>
          <a:stretch>
            <a:fillRect/>
          </a:stretch>
        </p:blipFill>
        <p:spPr>
          <a:xfrm>
            <a:off x="6228688" y="1503769"/>
            <a:ext cx="11498203" cy="6563291"/>
          </a:xfrm>
          <a:prstGeom prst="rect">
            <a:avLst/>
          </a:prstGeom>
        </p:spPr>
      </p:pic>
      <p:sp>
        <p:nvSpPr>
          <p:cNvPr id="5" name="TextBox 5"/>
          <p:cNvSpPr txBox="1"/>
          <p:nvPr/>
        </p:nvSpPr>
        <p:spPr>
          <a:xfrm>
            <a:off x="1028700" y="751361"/>
            <a:ext cx="13301807" cy="4666342"/>
          </a:xfrm>
          <a:prstGeom prst="rect">
            <a:avLst/>
          </a:prstGeom>
        </p:spPr>
        <p:txBody>
          <a:bodyPr lIns="0" tIns="0" rIns="0" bIns="0" rtlCol="0" anchor="t">
            <a:spAutoFit/>
          </a:bodyPr>
          <a:lstStyle/>
          <a:p>
            <a:pPr>
              <a:lnSpc>
                <a:spcPts val="12960"/>
              </a:lnSpc>
            </a:pPr>
            <a:r>
              <a:rPr lang="en-US" sz="12000" dirty="0">
                <a:solidFill>
                  <a:srgbClr val="0C45A6"/>
                </a:solidFill>
                <a:latin typeface="Montserrat Semi-Bold Bold"/>
              </a:rPr>
              <a:t>Business Support Service</a:t>
            </a:r>
          </a:p>
          <a:p>
            <a:pPr>
              <a:lnSpc>
                <a:spcPts val="12960"/>
              </a:lnSpc>
            </a:pPr>
            <a:r>
              <a:rPr lang="en-US" sz="3600" dirty="0">
                <a:solidFill>
                  <a:srgbClr val="0C45A6"/>
                </a:solidFill>
                <a:latin typeface="Arimo Bold"/>
              </a:rPr>
              <a:t>Board Report</a:t>
            </a:r>
          </a:p>
        </p:txBody>
      </p:sp>
      <p:pic>
        <p:nvPicPr>
          <p:cNvPr id="6" name="Picture 6"/>
          <p:cNvPicPr>
            <a:picLocks noChangeAspect="1"/>
          </p:cNvPicPr>
          <p:nvPr/>
        </p:nvPicPr>
        <p:blipFill>
          <a:blip r:embed="rId3"/>
          <a:srcRect/>
          <a:stretch>
            <a:fillRect/>
          </a:stretch>
        </p:blipFill>
        <p:spPr>
          <a:xfrm>
            <a:off x="467591" y="8773140"/>
            <a:ext cx="3567351" cy="970319"/>
          </a:xfrm>
          <a:prstGeom prst="rect">
            <a:avLst/>
          </a:prstGeom>
        </p:spPr>
      </p:pic>
      <p:sp>
        <p:nvSpPr>
          <p:cNvPr id="7" name="TextBox 7"/>
          <p:cNvSpPr txBox="1"/>
          <p:nvPr/>
        </p:nvSpPr>
        <p:spPr>
          <a:xfrm>
            <a:off x="5331062" y="8472488"/>
            <a:ext cx="12567805" cy="1457325"/>
          </a:xfrm>
          <a:prstGeom prst="rect">
            <a:avLst/>
          </a:prstGeom>
        </p:spPr>
        <p:txBody>
          <a:bodyPr lIns="0" tIns="0" rIns="0" bIns="0" rtlCol="0" anchor="t">
            <a:spAutoFit/>
          </a:bodyPr>
          <a:lstStyle/>
          <a:p>
            <a:pPr algn="ctr">
              <a:lnSpc>
                <a:spcPts val="3959"/>
              </a:lnSpc>
              <a:spcBef>
                <a:spcPct val="0"/>
              </a:spcBef>
            </a:pPr>
            <a:r>
              <a:rPr lang="en-US" sz="3300">
                <a:solidFill>
                  <a:srgbClr val="000000"/>
                </a:solidFill>
                <a:latin typeface="Montserrat Semi-Bold Bold"/>
              </a:rPr>
              <a:t>Presented by: </a:t>
            </a:r>
          </a:p>
          <a:p>
            <a:pPr algn="ctr">
              <a:lnSpc>
                <a:spcPts val="3959"/>
              </a:lnSpc>
              <a:spcBef>
                <a:spcPct val="0"/>
              </a:spcBef>
            </a:pPr>
            <a:r>
              <a:rPr lang="en-US" sz="3299">
                <a:solidFill>
                  <a:srgbClr val="000000"/>
                </a:solidFill>
                <a:latin typeface="Montserrat Semi-Bold Bold"/>
              </a:rPr>
              <a:t>Assistant Superintendent for Business Support Services</a:t>
            </a:r>
          </a:p>
          <a:p>
            <a:pPr algn="ctr">
              <a:lnSpc>
                <a:spcPts val="3719"/>
              </a:lnSpc>
              <a:spcBef>
                <a:spcPct val="0"/>
              </a:spcBef>
            </a:pPr>
            <a:r>
              <a:rPr lang="en-US" sz="3099">
                <a:solidFill>
                  <a:srgbClr val="000000"/>
                </a:solidFill>
                <a:latin typeface="Montserrat Semi-Bold Bold"/>
              </a:rPr>
              <a:t>July 21, 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CF60"/>
        </a:solidFill>
        <a:effectLst/>
      </p:bgPr>
    </p:bg>
    <p:spTree>
      <p:nvGrpSpPr>
        <p:cNvPr id="1" name=""/>
        <p:cNvGrpSpPr/>
        <p:nvPr/>
      </p:nvGrpSpPr>
      <p:grpSpPr>
        <a:xfrm>
          <a:off x="0" y="0"/>
          <a:ext cx="0" cy="0"/>
          <a:chOff x="0" y="0"/>
          <a:chExt cx="0" cy="0"/>
        </a:xfrm>
      </p:grpSpPr>
      <p:grpSp>
        <p:nvGrpSpPr>
          <p:cNvPr id="2" name="Group 2"/>
          <p:cNvGrpSpPr/>
          <p:nvPr/>
        </p:nvGrpSpPr>
        <p:grpSpPr>
          <a:xfrm>
            <a:off x="4732635" y="211078"/>
            <a:ext cx="4844715" cy="3482776"/>
            <a:chOff x="0" y="0"/>
            <a:chExt cx="6459620" cy="4643702"/>
          </a:xfrm>
        </p:grpSpPr>
        <p:sp>
          <p:nvSpPr>
            <p:cNvPr id="3" name="AutoShape 3"/>
            <p:cNvSpPr/>
            <p:nvPr/>
          </p:nvSpPr>
          <p:spPr>
            <a:xfrm>
              <a:off x="0" y="0"/>
              <a:ext cx="1044803" cy="144381"/>
            </a:xfrm>
            <a:prstGeom prst="rect">
              <a:avLst/>
            </a:prstGeom>
            <a:solidFill>
              <a:srgbClr val="0C45A6"/>
            </a:solidFill>
          </p:spPr>
        </p:sp>
        <p:sp>
          <p:nvSpPr>
            <p:cNvPr id="4" name="TextBox 4"/>
            <p:cNvSpPr txBox="1"/>
            <p:nvPr/>
          </p:nvSpPr>
          <p:spPr>
            <a:xfrm>
              <a:off x="0" y="545243"/>
              <a:ext cx="6459620" cy="4098459"/>
            </a:xfrm>
            <a:prstGeom prst="rect">
              <a:avLst/>
            </a:prstGeom>
          </p:spPr>
          <p:txBody>
            <a:bodyPr lIns="0" tIns="0" rIns="0" bIns="0" rtlCol="0" anchor="t">
              <a:spAutoFit/>
            </a:bodyPr>
            <a:lstStyle/>
            <a:p>
              <a:pPr>
                <a:lnSpc>
                  <a:spcPts val="3599"/>
                </a:lnSpc>
              </a:pPr>
              <a:r>
                <a:rPr lang="en-US" sz="2399">
                  <a:solidFill>
                    <a:srgbClr val="16214B"/>
                  </a:solidFill>
                  <a:latin typeface="Montserrat"/>
                </a:rPr>
                <a:t>The School Finance Council is a program that hosts regular support and best practices meetings for school district business managers and chief financial officers. </a:t>
              </a:r>
            </a:p>
            <a:p>
              <a:pPr>
                <a:lnSpc>
                  <a:spcPts val="3599"/>
                </a:lnSpc>
              </a:pPr>
              <a:endParaRPr lang="en-US" sz="2399">
                <a:solidFill>
                  <a:srgbClr val="16214B"/>
                </a:solidFill>
                <a:latin typeface="Montserrat"/>
              </a:endParaRPr>
            </a:p>
          </p:txBody>
        </p:sp>
      </p:grpSp>
      <p:grpSp>
        <p:nvGrpSpPr>
          <p:cNvPr id="5" name="Group 5"/>
          <p:cNvGrpSpPr/>
          <p:nvPr/>
        </p:nvGrpSpPr>
        <p:grpSpPr>
          <a:xfrm>
            <a:off x="4732635" y="9116158"/>
            <a:ext cx="5598728" cy="931922"/>
            <a:chOff x="0" y="0"/>
            <a:chExt cx="7464970" cy="1242563"/>
          </a:xfrm>
        </p:grpSpPr>
        <p:sp>
          <p:nvSpPr>
            <p:cNvPr id="6" name="AutoShape 6"/>
            <p:cNvSpPr/>
            <p:nvPr/>
          </p:nvSpPr>
          <p:spPr>
            <a:xfrm>
              <a:off x="0" y="0"/>
              <a:ext cx="1207413" cy="166852"/>
            </a:xfrm>
            <a:prstGeom prst="rect">
              <a:avLst/>
            </a:prstGeom>
            <a:solidFill>
              <a:srgbClr val="0C45A6"/>
            </a:solidFill>
          </p:spPr>
        </p:sp>
        <p:sp>
          <p:nvSpPr>
            <p:cNvPr id="7" name="TextBox 7"/>
            <p:cNvSpPr txBox="1"/>
            <p:nvPr/>
          </p:nvSpPr>
          <p:spPr>
            <a:xfrm>
              <a:off x="0" y="610422"/>
              <a:ext cx="7464970" cy="632141"/>
            </a:xfrm>
            <a:prstGeom prst="rect">
              <a:avLst/>
            </a:prstGeom>
          </p:spPr>
          <p:txBody>
            <a:bodyPr lIns="0" tIns="0" rIns="0" bIns="0" rtlCol="0" anchor="t">
              <a:spAutoFit/>
            </a:bodyPr>
            <a:lstStyle/>
            <a:p>
              <a:pPr>
                <a:lnSpc>
                  <a:spcPts val="4160"/>
                </a:lnSpc>
              </a:pPr>
              <a:endParaRPr/>
            </a:p>
          </p:txBody>
        </p:sp>
      </p:grpSp>
      <p:pic>
        <p:nvPicPr>
          <p:cNvPr id="8" name="Picture 8"/>
          <p:cNvPicPr>
            <a:picLocks noChangeAspect="1"/>
          </p:cNvPicPr>
          <p:nvPr/>
        </p:nvPicPr>
        <p:blipFill>
          <a:blip r:embed="rId2"/>
          <a:srcRect/>
          <a:stretch>
            <a:fillRect/>
          </a:stretch>
        </p:blipFill>
        <p:spPr>
          <a:xfrm>
            <a:off x="0" y="0"/>
            <a:ext cx="4435786" cy="8880390"/>
          </a:xfrm>
          <a:prstGeom prst="rect">
            <a:avLst/>
          </a:prstGeom>
        </p:spPr>
      </p:pic>
      <p:grpSp>
        <p:nvGrpSpPr>
          <p:cNvPr id="9" name="Group 9"/>
          <p:cNvGrpSpPr/>
          <p:nvPr/>
        </p:nvGrpSpPr>
        <p:grpSpPr>
          <a:xfrm>
            <a:off x="11172909" y="4883403"/>
            <a:ext cx="4844715" cy="4524546"/>
            <a:chOff x="0" y="0"/>
            <a:chExt cx="6459620" cy="6032727"/>
          </a:xfrm>
        </p:grpSpPr>
        <p:sp>
          <p:nvSpPr>
            <p:cNvPr id="10" name="AutoShape 10"/>
            <p:cNvSpPr/>
            <p:nvPr/>
          </p:nvSpPr>
          <p:spPr>
            <a:xfrm>
              <a:off x="0" y="0"/>
              <a:ext cx="1044803" cy="144381"/>
            </a:xfrm>
            <a:prstGeom prst="rect">
              <a:avLst/>
            </a:prstGeom>
            <a:solidFill>
              <a:srgbClr val="0C45A6"/>
            </a:solidFill>
          </p:spPr>
        </p:sp>
        <p:sp>
          <p:nvSpPr>
            <p:cNvPr id="11" name="TextBox 11"/>
            <p:cNvSpPr txBox="1"/>
            <p:nvPr/>
          </p:nvSpPr>
          <p:spPr>
            <a:xfrm>
              <a:off x="0" y="545243"/>
              <a:ext cx="6459620" cy="5487484"/>
            </a:xfrm>
            <a:prstGeom prst="rect">
              <a:avLst/>
            </a:prstGeom>
          </p:spPr>
          <p:txBody>
            <a:bodyPr lIns="0" tIns="0" rIns="0" bIns="0" rtlCol="0" anchor="t">
              <a:spAutoFit/>
            </a:bodyPr>
            <a:lstStyle/>
            <a:p>
              <a:pPr>
                <a:lnSpc>
                  <a:spcPts val="3599"/>
                </a:lnSpc>
              </a:pPr>
              <a:r>
                <a:rPr lang="en-US" sz="2400" dirty="0">
                  <a:solidFill>
                    <a:srgbClr val="16214B"/>
                  </a:solidFill>
                  <a:latin typeface="Montserrat"/>
                </a:rPr>
                <a:t>The School Finance Council meets monthly with over 648 participants from 25 school districts and charter schools. Offering these meeting via zoom increased participation by 19% as compared to prior years.</a:t>
              </a:r>
            </a:p>
            <a:p>
              <a:pPr>
                <a:lnSpc>
                  <a:spcPts val="3600"/>
                </a:lnSpc>
              </a:pPr>
              <a:endParaRPr lang="en-US" sz="2400" dirty="0">
                <a:solidFill>
                  <a:srgbClr val="16214B"/>
                </a:solidFill>
                <a:latin typeface="Montserrat"/>
              </a:endParaRPr>
            </a:p>
          </p:txBody>
        </p:sp>
      </p:grpSp>
      <p:pic>
        <p:nvPicPr>
          <p:cNvPr id="12" name="Picture 12"/>
          <p:cNvPicPr>
            <a:picLocks noChangeAspect="1"/>
          </p:cNvPicPr>
          <p:nvPr/>
        </p:nvPicPr>
        <p:blipFill>
          <a:blip r:embed="rId3"/>
          <a:srcRect/>
          <a:stretch>
            <a:fillRect/>
          </a:stretch>
        </p:blipFill>
        <p:spPr>
          <a:xfrm>
            <a:off x="9700736" y="0"/>
            <a:ext cx="8163306" cy="4717159"/>
          </a:xfrm>
          <a:prstGeom prst="rect">
            <a:avLst/>
          </a:prstGeom>
        </p:spPr>
      </p:pic>
      <p:grpSp>
        <p:nvGrpSpPr>
          <p:cNvPr id="13" name="Group 13"/>
          <p:cNvGrpSpPr/>
          <p:nvPr/>
        </p:nvGrpSpPr>
        <p:grpSpPr>
          <a:xfrm>
            <a:off x="4732635" y="3467444"/>
            <a:ext cx="4844715" cy="5713077"/>
            <a:chOff x="0" y="0"/>
            <a:chExt cx="6459620" cy="7617436"/>
          </a:xfrm>
        </p:grpSpPr>
        <p:sp>
          <p:nvSpPr>
            <p:cNvPr id="14" name="AutoShape 14"/>
            <p:cNvSpPr/>
            <p:nvPr/>
          </p:nvSpPr>
          <p:spPr>
            <a:xfrm>
              <a:off x="0" y="0"/>
              <a:ext cx="1044803" cy="144381"/>
            </a:xfrm>
            <a:prstGeom prst="rect">
              <a:avLst/>
            </a:prstGeom>
            <a:solidFill>
              <a:srgbClr val="0C45A6"/>
            </a:solidFill>
          </p:spPr>
        </p:sp>
        <p:sp>
          <p:nvSpPr>
            <p:cNvPr id="15" name="TextBox 15"/>
            <p:cNvSpPr txBox="1"/>
            <p:nvPr/>
          </p:nvSpPr>
          <p:spPr>
            <a:xfrm>
              <a:off x="0" y="545243"/>
              <a:ext cx="6459620" cy="7072193"/>
            </a:xfrm>
            <a:prstGeom prst="rect">
              <a:avLst/>
            </a:prstGeom>
          </p:spPr>
          <p:txBody>
            <a:bodyPr lIns="0" tIns="0" rIns="0" bIns="0" rtlCol="0" anchor="t">
              <a:spAutoFit/>
            </a:bodyPr>
            <a:lstStyle/>
            <a:p>
              <a:pPr>
                <a:lnSpc>
                  <a:spcPts val="3599"/>
                </a:lnSpc>
              </a:pPr>
              <a:r>
                <a:rPr lang="en-US" sz="2400">
                  <a:solidFill>
                    <a:srgbClr val="16214B"/>
                  </a:solidFill>
                  <a:latin typeface="Montserrat"/>
                </a:rPr>
                <a:t>Topics include legislative updates, bond issuance, economic analysis, investment trainings, EDGAR, COVID19 and ethics classes. Guest speakers from TEA, IRS, Comptroller’s Office, Federal Reserve and other entities regularly participated in the zoom meetings to make presentations. </a:t>
              </a:r>
            </a:p>
            <a:p>
              <a:pPr>
                <a:lnSpc>
                  <a:spcPts val="3600"/>
                </a:lnSpc>
              </a:pPr>
              <a:endParaRPr lang="en-US" sz="2400">
                <a:solidFill>
                  <a:srgbClr val="16214B"/>
                </a:solidFill>
                <a:latin typeface="Montserrat"/>
              </a:endParaRPr>
            </a:p>
          </p:txBody>
        </p:sp>
      </p:grpSp>
      <p:sp>
        <p:nvSpPr>
          <p:cNvPr id="16" name="TextBox 16"/>
          <p:cNvSpPr txBox="1"/>
          <p:nvPr/>
        </p:nvSpPr>
        <p:spPr>
          <a:xfrm>
            <a:off x="4834576" y="9250680"/>
            <a:ext cx="12424724" cy="828040"/>
          </a:xfrm>
          <a:prstGeom prst="rect">
            <a:avLst/>
          </a:prstGeom>
        </p:spPr>
        <p:txBody>
          <a:bodyPr lIns="0" tIns="0" rIns="0" bIns="0" rtlCol="0" anchor="t">
            <a:spAutoFit/>
          </a:bodyPr>
          <a:lstStyle/>
          <a:p>
            <a:pPr>
              <a:lnSpc>
                <a:spcPts val="3359"/>
              </a:lnSpc>
            </a:pPr>
            <a:r>
              <a:rPr lang="en-US" sz="2399">
                <a:solidFill>
                  <a:srgbClr val="000000"/>
                </a:solidFill>
                <a:latin typeface="Open Sans Light"/>
              </a:rPr>
              <a:t>The School Finance Council has partnered with Texas Association for School Business Officials (TASBO) to provide continuing certification credits.</a:t>
            </a:r>
            <a:r>
              <a:rPr lang="en-US" sz="199">
                <a:solidFill>
                  <a:srgbClr val="000000"/>
                </a:solidFill>
                <a:latin typeface="Arimo"/>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CF60"/>
        </a:solidFill>
        <a:effectLst/>
      </p:bgPr>
    </p:bg>
    <p:spTree>
      <p:nvGrpSpPr>
        <p:cNvPr id="1" name=""/>
        <p:cNvGrpSpPr/>
        <p:nvPr/>
      </p:nvGrpSpPr>
      <p:grpSpPr>
        <a:xfrm>
          <a:off x="0" y="0"/>
          <a:ext cx="0" cy="0"/>
          <a:chOff x="0" y="0"/>
          <a:chExt cx="0" cy="0"/>
        </a:xfrm>
      </p:grpSpPr>
      <p:grpSp>
        <p:nvGrpSpPr>
          <p:cNvPr id="2" name="Group 2"/>
          <p:cNvGrpSpPr/>
          <p:nvPr/>
        </p:nvGrpSpPr>
        <p:grpSpPr>
          <a:xfrm>
            <a:off x="1414567" y="1629470"/>
            <a:ext cx="6022106" cy="2811063"/>
            <a:chOff x="0" y="0"/>
            <a:chExt cx="8029474" cy="3748085"/>
          </a:xfrm>
        </p:grpSpPr>
        <p:sp>
          <p:nvSpPr>
            <p:cNvPr id="3" name="AutoShape 3"/>
            <p:cNvSpPr/>
            <p:nvPr/>
          </p:nvSpPr>
          <p:spPr>
            <a:xfrm>
              <a:off x="0" y="0"/>
              <a:ext cx="949874" cy="131263"/>
            </a:xfrm>
            <a:prstGeom prst="rect">
              <a:avLst/>
            </a:prstGeom>
            <a:solidFill>
              <a:srgbClr val="0C45A6"/>
            </a:solidFill>
          </p:spPr>
        </p:sp>
        <p:sp>
          <p:nvSpPr>
            <p:cNvPr id="4" name="TextBox 4"/>
            <p:cNvSpPr txBox="1"/>
            <p:nvPr/>
          </p:nvSpPr>
          <p:spPr>
            <a:xfrm>
              <a:off x="0" y="471460"/>
              <a:ext cx="8029474" cy="3276625"/>
            </a:xfrm>
            <a:prstGeom prst="rect">
              <a:avLst/>
            </a:prstGeom>
          </p:spPr>
          <p:txBody>
            <a:bodyPr lIns="0" tIns="0" rIns="0" bIns="0" rtlCol="0" anchor="t">
              <a:spAutoFit/>
            </a:bodyPr>
            <a:lstStyle/>
            <a:p>
              <a:pPr>
                <a:lnSpc>
                  <a:spcPts val="3872"/>
                </a:lnSpc>
              </a:pPr>
              <a:r>
                <a:rPr lang="en-US" sz="2581" dirty="0">
                  <a:solidFill>
                    <a:srgbClr val="16214B"/>
                  </a:solidFill>
                  <a:latin typeface="Montserrat Bold"/>
                </a:rPr>
                <a:t>Payroll processes checks the 15th and last day of the month. Utilizes adobe sign for all timesheets, forms and documents.</a:t>
              </a:r>
            </a:p>
            <a:p>
              <a:pPr>
                <a:lnSpc>
                  <a:spcPts val="3872"/>
                </a:lnSpc>
              </a:pPr>
              <a:endParaRPr lang="en-US" sz="2581" dirty="0">
                <a:solidFill>
                  <a:srgbClr val="16214B"/>
                </a:solidFill>
                <a:latin typeface="Montserrat Bold"/>
              </a:endParaRPr>
            </a:p>
          </p:txBody>
        </p:sp>
      </p:grpSp>
      <p:grpSp>
        <p:nvGrpSpPr>
          <p:cNvPr id="5" name="Group 5"/>
          <p:cNvGrpSpPr/>
          <p:nvPr/>
        </p:nvGrpSpPr>
        <p:grpSpPr>
          <a:xfrm>
            <a:off x="9982200" y="1629470"/>
            <a:ext cx="5589889" cy="2852049"/>
            <a:chOff x="0" y="0"/>
            <a:chExt cx="7453186" cy="3802731"/>
          </a:xfrm>
        </p:grpSpPr>
        <p:sp>
          <p:nvSpPr>
            <p:cNvPr id="6" name="AutoShape 6"/>
            <p:cNvSpPr/>
            <p:nvPr/>
          </p:nvSpPr>
          <p:spPr>
            <a:xfrm>
              <a:off x="0" y="0"/>
              <a:ext cx="1044803" cy="144381"/>
            </a:xfrm>
            <a:prstGeom prst="rect">
              <a:avLst/>
            </a:prstGeom>
            <a:solidFill>
              <a:srgbClr val="0C45A6"/>
            </a:solidFill>
          </p:spPr>
        </p:sp>
        <p:sp>
          <p:nvSpPr>
            <p:cNvPr id="7" name="TextBox 7"/>
            <p:cNvSpPr txBox="1"/>
            <p:nvPr/>
          </p:nvSpPr>
          <p:spPr>
            <a:xfrm>
              <a:off x="0" y="526193"/>
              <a:ext cx="7453186" cy="3276538"/>
            </a:xfrm>
            <a:prstGeom prst="rect">
              <a:avLst/>
            </a:prstGeom>
          </p:spPr>
          <p:txBody>
            <a:bodyPr lIns="0" tIns="0" rIns="0" bIns="0" rtlCol="0" anchor="t">
              <a:spAutoFit/>
            </a:bodyPr>
            <a:lstStyle/>
            <a:p>
              <a:pPr>
                <a:lnSpc>
                  <a:spcPts val="3869"/>
                </a:lnSpc>
              </a:pPr>
              <a:r>
                <a:rPr lang="en-US" sz="2579" dirty="0">
                  <a:solidFill>
                    <a:srgbClr val="16214B"/>
                  </a:solidFill>
                  <a:latin typeface="Montserrat Bold"/>
                </a:rPr>
                <a:t>Accounts Payable processes checks every Friday. Utilizes adobe sign for all invoices, forms and documents.</a:t>
              </a:r>
            </a:p>
            <a:p>
              <a:pPr>
                <a:lnSpc>
                  <a:spcPts val="3869"/>
                </a:lnSpc>
              </a:pPr>
              <a:endParaRPr lang="en-US" sz="2579" dirty="0">
                <a:solidFill>
                  <a:srgbClr val="16214B"/>
                </a:solidFill>
                <a:latin typeface="Montserrat Bold"/>
              </a:endParaRPr>
            </a:p>
          </p:txBody>
        </p:sp>
      </p:grpSp>
      <p:pic>
        <p:nvPicPr>
          <p:cNvPr id="8" name="Picture 8"/>
          <p:cNvPicPr>
            <a:picLocks noChangeAspect="1"/>
          </p:cNvPicPr>
          <p:nvPr/>
        </p:nvPicPr>
        <p:blipFill>
          <a:blip r:embed="rId2"/>
          <a:srcRect/>
          <a:stretch>
            <a:fillRect/>
          </a:stretch>
        </p:blipFill>
        <p:spPr>
          <a:xfrm>
            <a:off x="1340427" y="4370719"/>
            <a:ext cx="6260849" cy="4725419"/>
          </a:xfrm>
          <a:prstGeom prst="rect">
            <a:avLst/>
          </a:prstGeom>
        </p:spPr>
      </p:pic>
      <p:sp>
        <p:nvSpPr>
          <p:cNvPr id="10" name="TextBox 10"/>
          <p:cNvSpPr txBox="1"/>
          <p:nvPr/>
        </p:nvSpPr>
        <p:spPr>
          <a:xfrm>
            <a:off x="2722577" y="95945"/>
            <a:ext cx="12004923" cy="1533525"/>
          </a:xfrm>
          <a:prstGeom prst="rect">
            <a:avLst/>
          </a:prstGeom>
        </p:spPr>
        <p:txBody>
          <a:bodyPr lIns="0" tIns="0" rIns="0" bIns="0" rtlCol="0" anchor="t">
            <a:spAutoFit/>
          </a:bodyPr>
          <a:lstStyle/>
          <a:p>
            <a:pPr algn="ctr">
              <a:lnSpc>
                <a:spcPts val="12599"/>
              </a:lnSpc>
            </a:pPr>
            <a:r>
              <a:rPr lang="en-US" sz="9000">
                <a:solidFill>
                  <a:srgbClr val="000000"/>
                </a:solidFill>
                <a:latin typeface="Open Sans Extra Bold"/>
              </a:rPr>
              <a:t>Operating Measures</a:t>
            </a:r>
          </a:p>
        </p:txBody>
      </p:sp>
      <p:sp>
        <p:nvSpPr>
          <p:cNvPr id="11" name="TextBox 11"/>
          <p:cNvSpPr txBox="1"/>
          <p:nvPr/>
        </p:nvSpPr>
        <p:spPr>
          <a:xfrm>
            <a:off x="1414567" y="9267825"/>
            <a:ext cx="5440561" cy="704850"/>
          </a:xfrm>
          <a:prstGeom prst="rect">
            <a:avLst/>
          </a:prstGeom>
        </p:spPr>
        <p:txBody>
          <a:bodyPr lIns="0" tIns="0" rIns="0" bIns="0" rtlCol="0" anchor="t">
            <a:spAutoFit/>
          </a:bodyPr>
          <a:lstStyle/>
          <a:p>
            <a:pPr algn="ctr">
              <a:lnSpc>
                <a:spcPts val="2999"/>
              </a:lnSpc>
              <a:spcBef>
                <a:spcPct val="0"/>
              </a:spcBef>
            </a:pPr>
            <a:r>
              <a:rPr lang="en-US" sz="2500">
                <a:solidFill>
                  <a:srgbClr val="000000"/>
                </a:solidFill>
                <a:latin typeface="Montserrat Semi-Bold"/>
              </a:rPr>
              <a:t>PR processed 1,162 IRS-W2 forms </a:t>
            </a:r>
          </a:p>
          <a:p>
            <a:pPr algn="ctr">
              <a:lnSpc>
                <a:spcPts val="2760"/>
              </a:lnSpc>
              <a:spcBef>
                <a:spcPct val="0"/>
              </a:spcBef>
            </a:pPr>
            <a:r>
              <a:rPr lang="en-US" sz="2300">
                <a:solidFill>
                  <a:srgbClr val="000000"/>
                </a:solidFill>
                <a:latin typeface="Montserrat Semi-Bold"/>
              </a:rPr>
              <a:t>totaling $39M of taxable wages.</a:t>
            </a:r>
          </a:p>
        </p:txBody>
      </p:sp>
      <p:sp>
        <p:nvSpPr>
          <p:cNvPr id="12" name="TextBox 12"/>
          <p:cNvSpPr txBox="1"/>
          <p:nvPr/>
        </p:nvSpPr>
        <p:spPr>
          <a:xfrm>
            <a:off x="7906249" y="9267825"/>
            <a:ext cx="10644323" cy="742950"/>
          </a:xfrm>
          <a:prstGeom prst="rect">
            <a:avLst/>
          </a:prstGeom>
        </p:spPr>
        <p:txBody>
          <a:bodyPr lIns="0" tIns="0" rIns="0" bIns="0" rtlCol="0" anchor="t">
            <a:spAutoFit/>
          </a:bodyPr>
          <a:lstStyle/>
          <a:p>
            <a:pPr algn="ctr">
              <a:lnSpc>
                <a:spcPts val="2999"/>
              </a:lnSpc>
              <a:spcBef>
                <a:spcPct val="0"/>
              </a:spcBef>
            </a:pPr>
            <a:r>
              <a:rPr lang="en-US" sz="2499">
                <a:solidFill>
                  <a:srgbClr val="000000"/>
                </a:solidFill>
                <a:latin typeface="Montserrat Semi-Bold"/>
              </a:rPr>
              <a:t>AP processed 148 IRS-1099NEC forms totaling $5.3M </a:t>
            </a:r>
          </a:p>
          <a:p>
            <a:pPr algn="ctr">
              <a:lnSpc>
                <a:spcPts val="2999"/>
              </a:lnSpc>
              <a:spcBef>
                <a:spcPct val="0"/>
              </a:spcBef>
            </a:pPr>
            <a:r>
              <a:rPr lang="en-US" sz="2499">
                <a:solidFill>
                  <a:srgbClr val="000000"/>
                </a:solidFill>
                <a:latin typeface="Montserrat Semi-Bold"/>
              </a:rPr>
              <a:t>and 3 IRS-1099 MISC totaling $836,995.</a:t>
            </a:r>
          </a:p>
        </p:txBody>
      </p:sp>
      <p:graphicFrame>
        <p:nvGraphicFramePr>
          <p:cNvPr id="13" name="Table 12">
            <a:extLst>
              <a:ext uri="{FF2B5EF4-FFF2-40B4-BE49-F238E27FC236}">
                <a16:creationId xmlns:a16="http://schemas.microsoft.com/office/drawing/2014/main" id="{580CFFA9-1C5C-407F-97A0-F3AD340500BB}"/>
              </a:ext>
            </a:extLst>
          </p:cNvPr>
          <p:cNvGraphicFramePr>
            <a:graphicFrameLocks noGrp="1"/>
          </p:cNvGraphicFramePr>
          <p:nvPr>
            <p:extLst>
              <p:ext uri="{D42A27DB-BD31-4B8C-83A1-F6EECF244321}">
                <p14:modId xmlns:p14="http://schemas.microsoft.com/office/powerpoint/2010/main" val="812016137"/>
              </p:ext>
            </p:extLst>
          </p:nvPr>
        </p:nvGraphicFramePr>
        <p:xfrm>
          <a:off x="9982201" y="4370719"/>
          <a:ext cx="6553200" cy="4725419"/>
        </p:xfrm>
        <a:graphic>
          <a:graphicData uri="http://schemas.openxmlformats.org/drawingml/2006/table">
            <a:tbl>
              <a:tblPr firstRow="1" firstCol="1" bandRow="1">
                <a:tableStyleId>{5C22544A-7EE6-4342-B048-85BDC9FD1C3A}</a:tableStyleId>
              </a:tblPr>
              <a:tblGrid>
                <a:gridCol w="1787539">
                  <a:extLst>
                    <a:ext uri="{9D8B030D-6E8A-4147-A177-3AD203B41FA5}">
                      <a16:colId xmlns:a16="http://schemas.microsoft.com/office/drawing/2014/main" val="24456061"/>
                    </a:ext>
                  </a:extLst>
                </a:gridCol>
                <a:gridCol w="2050510">
                  <a:extLst>
                    <a:ext uri="{9D8B030D-6E8A-4147-A177-3AD203B41FA5}">
                      <a16:colId xmlns:a16="http://schemas.microsoft.com/office/drawing/2014/main" val="203445554"/>
                    </a:ext>
                  </a:extLst>
                </a:gridCol>
                <a:gridCol w="2715151">
                  <a:extLst>
                    <a:ext uri="{9D8B030D-6E8A-4147-A177-3AD203B41FA5}">
                      <a16:colId xmlns:a16="http://schemas.microsoft.com/office/drawing/2014/main" val="2704873051"/>
                    </a:ext>
                  </a:extLst>
                </a:gridCol>
              </a:tblGrid>
              <a:tr h="908544">
                <a:tc>
                  <a:txBody>
                    <a:bodyPr/>
                    <a:lstStyle/>
                    <a:p>
                      <a:pPr marL="0" marR="0" algn="ctr">
                        <a:spcBef>
                          <a:spcPts val="0"/>
                        </a:spcBef>
                        <a:spcAft>
                          <a:spcPts val="0"/>
                        </a:spcAft>
                      </a:pPr>
                      <a:r>
                        <a:rPr lang="en-US" sz="2000" dirty="0">
                          <a:effectLst/>
                        </a:rPr>
                        <a:t>Fiscal</a:t>
                      </a:r>
                      <a:endParaRPr lang="en-US" sz="1800" dirty="0">
                        <a:effectLst/>
                      </a:endParaRPr>
                    </a:p>
                    <a:p>
                      <a:pPr marL="0" marR="0" algn="ctr">
                        <a:spcBef>
                          <a:spcPts val="0"/>
                        </a:spcBef>
                        <a:spcAft>
                          <a:spcPts val="0"/>
                        </a:spcAft>
                      </a:pPr>
                      <a:r>
                        <a:rPr lang="en-US" sz="2000" dirty="0">
                          <a:effectLst/>
                        </a:rPr>
                        <a:t>Year</a:t>
                      </a:r>
                      <a:endPar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93877" marR="93877" marT="0" marB="0" anchor="ctr"/>
                </a:tc>
                <a:tc>
                  <a:txBody>
                    <a:bodyPr/>
                    <a:lstStyle/>
                    <a:p>
                      <a:pPr marL="0" marR="0" algn="ctr">
                        <a:spcBef>
                          <a:spcPts val="0"/>
                        </a:spcBef>
                        <a:spcAft>
                          <a:spcPts val="0"/>
                        </a:spcAft>
                      </a:pPr>
                      <a:r>
                        <a:rPr lang="en-US" sz="2000" dirty="0">
                          <a:effectLst/>
                        </a:rPr>
                        <a:t>Number of</a:t>
                      </a:r>
                      <a:endParaRPr lang="en-US" sz="1800" dirty="0">
                        <a:effectLst/>
                      </a:endParaRPr>
                    </a:p>
                    <a:p>
                      <a:pPr marL="0" marR="0" algn="ctr">
                        <a:spcBef>
                          <a:spcPts val="0"/>
                        </a:spcBef>
                        <a:spcAft>
                          <a:spcPts val="0"/>
                        </a:spcAft>
                      </a:pPr>
                      <a:r>
                        <a:rPr lang="en-US" sz="2000" dirty="0">
                          <a:effectLst/>
                        </a:rPr>
                        <a:t>Transactions</a:t>
                      </a:r>
                      <a:endPar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93877" marR="93877" marT="0" marB="0" anchor="ctr"/>
                </a:tc>
                <a:tc>
                  <a:txBody>
                    <a:bodyPr/>
                    <a:lstStyle/>
                    <a:p>
                      <a:pPr marL="0" marR="0" algn="ctr">
                        <a:spcBef>
                          <a:spcPts val="0"/>
                        </a:spcBef>
                        <a:spcAft>
                          <a:spcPts val="0"/>
                        </a:spcAft>
                      </a:pPr>
                      <a:r>
                        <a:rPr lang="en-US" sz="2000">
                          <a:effectLst/>
                        </a:rPr>
                        <a:t>Total</a:t>
                      </a:r>
                      <a:endParaRPr lang="en-US" sz="1800">
                        <a:effectLst/>
                      </a:endParaRPr>
                    </a:p>
                    <a:p>
                      <a:pPr marL="0" marR="0" algn="ctr">
                        <a:spcBef>
                          <a:spcPts val="0"/>
                        </a:spcBef>
                        <a:spcAft>
                          <a:spcPts val="0"/>
                        </a:spcAft>
                      </a:pPr>
                      <a:r>
                        <a:rPr lang="en-US" sz="2000">
                          <a:effectLst/>
                        </a:rPr>
                        <a:t>Amount</a:t>
                      </a:r>
                      <a:endParaRPr lang="en-US"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93877" marR="93877" marT="0" marB="0" anchor="ctr"/>
                </a:tc>
                <a:extLst>
                  <a:ext uri="{0D108BD9-81ED-4DB2-BD59-A6C34878D82A}">
                    <a16:rowId xmlns:a16="http://schemas.microsoft.com/office/drawing/2014/main" val="3144838171"/>
                  </a:ext>
                </a:extLst>
              </a:tr>
              <a:tr h="750259">
                <a:tc>
                  <a:txBody>
                    <a:bodyPr/>
                    <a:lstStyle/>
                    <a:p>
                      <a:pPr marL="0" marR="0" algn="ctr">
                        <a:spcBef>
                          <a:spcPts val="0"/>
                        </a:spcBef>
                        <a:spcAft>
                          <a:spcPts val="0"/>
                        </a:spcAft>
                      </a:pPr>
                      <a:r>
                        <a:rPr lang="en-US" sz="2000" dirty="0">
                          <a:effectLst/>
                        </a:rPr>
                        <a:t>2015-16</a:t>
                      </a:r>
                      <a:endPar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93877" marR="93877" marT="0" marB="0" anchor="ctr"/>
                </a:tc>
                <a:tc>
                  <a:txBody>
                    <a:bodyPr/>
                    <a:lstStyle/>
                    <a:p>
                      <a:pPr marL="0" marR="0" algn="ctr">
                        <a:spcBef>
                          <a:spcPts val="0"/>
                        </a:spcBef>
                        <a:spcAft>
                          <a:spcPts val="0"/>
                        </a:spcAft>
                      </a:pPr>
                      <a:r>
                        <a:rPr lang="en-US" sz="2000" dirty="0">
                          <a:effectLst/>
                        </a:rPr>
                        <a:t>10,494</a:t>
                      </a:r>
                      <a:endPar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93877" marR="93877" marT="0" marB="0" anchor="ctr"/>
                </a:tc>
                <a:tc>
                  <a:txBody>
                    <a:bodyPr/>
                    <a:lstStyle/>
                    <a:p>
                      <a:pPr marL="0" marR="0" algn="ctr">
                        <a:spcBef>
                          <a:spcPts val="0"/>
                        </a:spcBef>
                        <a:spcAft>
                          <a:spcPts val="0"/>
                        </a:spcAft>
                      </a:pPr>
                      <a:r>
                        <a:rPr lang="en-US" sz="2000" dirty="0">
                          <a:effectLst/>
                        </a:rPr>
                        <a:t>$20,930,478</a:t>
                      </a:r>
                      <a:endPar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93877" marR="93877" marT="0" marB="0" anchor="ctr"/>
                </a:tc>
                <a:extLst>
                  <a:ext uri="{0D108BD9-81ED-4DB2-BD59-A6C34878D82A}">
                    <a16:rowId xmlns:a16="http://schemas.microsoft.com/office/drawing/2014/main" val="965068565"/>
                  </a:ext>
                </a:extLst>
              </a:tr>
              <a:tr h="750259">
                <a:tc>
                  <a:txBody>
                    <a:bodyPr/>
                    <a:lstStyle/>
                    <a:p>
                      <a:pPr marL="0" marR="0" algn="ctr">
                        <a:spcBef>
                          <a:spcPts val="0"/>
                        </a:spcBef>
                        <a:spcAft>
                          <a:spcPts val="0"/>
                        </a:spcAft>
                      </a:pPr>
                      <a:r>
                        <a:rPr lang="en-US" sz="2000" dirty="0">
                          <a:effectLst/>
                        </a:rPr>
                        <a:t>2016-17</a:t>
                      </a:r>
                      <a:endPar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93877" marR="93877" marT="0" marB="0" anchor="ctr"/>
                </a:tc>
                <a:tc>
                  <a:txBody>
                    <a:bodyPr/>
                    <a:lstStyle/>
                    <a:p>
                      <a:pPr marL="0" marR="0" algn="ctr">
                        <a:spcBef>
                          <a:spcPts val="0"/>
                        </a:spcBef>
                        <a:spcAft>
                          <a:spcPts val="0"/>
                        </a:spcAft>
                      </a:pPr>
                      <a:r>
                        <a:rPr lang="en-US" sz="2000" dirty="0">
                          <a:effectLst/>
                        </a:rPr>
                        <a:t>10,524</a:t>
                      </a:r>
                      <a:endPar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93877" marR="93877" marT="0" marB="0" anchor="ctr"/>
                </a:tc>
                <a:tc>
                  <a:txBody>
                    <a:bodyPr/>
                    <a:lstStyle/>
                    <a:p>
                      <a:pPr marL="0" marR="0" algn="ctr">
                        <a:spcBef>
                          <a:spcPts val="0"/>
                        </a:spcBef>
                        <a:spcAft>
                          <a:spcPts val="0"/>
                        </a:spcAft>
                      </a:pPr>
                      <a:r>
                        <a:rPr lang="en-US" sz="2000" dirty="0">
                          <a:effectLst/>
                        </a:rPr>
                        <a:t>$16,913,630</a:t>
                      </a:r>
                      <a:endPar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93877" marR="93877" marT="0" marB="0" anchor="ctr"/>
                </a:tc>
                <a:extLst>
                  <a:ext uri="{0D108BD9-81ED-4DB2-BD59-A6C34878D82A}">
                    <a16:rowId xmlns:a16="http://schemas.microsoft.com/office/drawing/2014/main" val="4285287599"/>
                  </a:ext>
                </a:extLst>
              </a:tr>
              <a:tr h="750259">
                <a:tc>
                  <a:txBody>
                    <a:bodyPr/>
                    <a:lstStyle/>
                    <a:p>
                      <a:pPr marL="0" marR="0" algn="ctr">
                        <a:spcBef>
                          <a:spcPts val="0"/>
                        </a:spcBef>
                        <a:spcAft>
                          <a:spcPts val="0"/>
                        </a:spcAft>
                      </a:pPr>
                      <a:r>
                        <a:rPr lang="en-US" sz="2000" dirty="0">
                          <a:effectLst/>
                        </a:rPr>
                        <a:t>2017-18</a:t>
                      </a:r>
                      <a:endPar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93877" marR="93877" marT="0" marB="0" anchor="ctr"/>
                </a:tc>
                <a:tc>
                  <a:txBody>
                    <a:bodyPr/>
                    <a:lstStyle/>
                    <a:p>
                      <a:pPr marL="0" marR="0" algn="ctr">
                        <a:spcBef>
                          <a:spcPts val="0"/>
                        </a:spcBef>
                        <a:spcAft>
                          <a:spcPts val="0"/>
                        </a:spcAft>
                      </a:pPr>
                      <a:r>
                        <a:rPr lang="en-US" sz="2000" dirty="0">
                          <a:effectLst/>
                        </a:rPr>
                        <a:t>10,623</a:t>
                      </a:r>
                      <a:endPar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93877" marR="93877" marT="0" marB="0" anchor="ctr"/>
                </a:tc>
                <a:tc>
                  <a:txBody>
                    <a:bodyPr/>
                    <a:lstStyle/>
                    <a:p>
                      <a:pPr marL="0" marR="0" algn="ctr">
                        <a:spcBef>
                          <a:spcPts val="0"/>
                        </a:spcBef>
                        <a:spcAft>
                          <a:spcPts val="0"/>
                        </a:spcAft>
                      </a:pPr>
                      <a:r>
                        <a:rPr lang="en-US" sz="2000" dirty="0">
                          <a:effectLst/>
                        </a:rPr>
                        <a:t>$17,073,433</a:t>
                      </a:r>
                      <a:endPar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93877" marR="93877" marT="0" marB="0" anchor="ctr"/>
                </a:tc>
                <a:extLst>
                  <a:ext uri="{0D108BD9-81ED-4DB2-BD59-A6C34878D82A}">
                    <a16:rowId xmlns:a16="http://schemas.microsoft.com/office/drawing/2014/main" val="1303681248"/>
                  </a:ext>
                </a:extLst>
              </a:tr>
              <a:tr h="783049">
                <a:tc>
                  <a:txBody>
                    <a:bodyPr/>
                    <a:lstStyle/>
                    <a:p>
                      <a:pPr marL="0" marR="0" algn="ctr">
                        <a:spcBef>
                          <a:spcPts val="0"/>
                        </a:spcBef>
                        <a:spcAft>
                          <a:spcPts val="0"/>
                        </a:spcAft>
                      </a:pPr>
                      <a:r>
                        <a:rPr lang="en-US" sz="2000" dirty="0">
                          <a:effectLst/>
                        </a:rPr>
                        <a:t>2018-19</a:t>
                      </a:r>
                      <a:endPar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93877" marR="93877" marT="0" marB="0" anchor="ctr"/>
                </a:tc>
                <a:tc>
                  <a:txBody>
                    <a:bodyPr/>
                    <a:lstStyle/>
                    <a:p>
                      <a:pPr marL="0" marR="0" algn="ctr">
                        <a:spcBef>
                          <a:spcPts val="0"/>
                        </a:spcBef>
                        <a:spcAft>
                          <a:spcPts val="0"/>
                        </a:spcAft>
                      </a:pPr>
                      <a:r>
                        <a:rPr lang="en-US" sz="2000" dirty="0">
                          <a:effectLst/>
                        </a:rPr>
                        <a:t>9,469</a:t>
                      </a:r>
                      <a:endPar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93877" marR="93877" marT="0" marB="0" anchor="ctr"/>
                </a:tc>
                <a:tc>
                  <a:txBody>
                    <a:bodyPr/>
                    <a:lstStyle/>
                    <a:p>
                      <a:pPr marL="0" marR="0" algn="ctr">
                        <a:spcBef>
                          <a:spcPts val="0"/>
                        </a:spcBef>
                        <a:spcAft>
                          <a:spcPts val="0"/>
                        </a:spcAft>
                      </a:pPr>
                      <a:r>
                        <a:rPr lang="en-US" sz="2000" dirty="0">
                          <a:effectLst/>
                        </a:rPr>
                        <a:t>$18,521,157</a:t>
                      </a:r>
                      <a:endPar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93877" marR="93877" marT="0" marB="0" anchor="ctr"/>
                </a:tc>
                <a:extLst>
                  <a:ext uri="{0D108BD9-81ED-4DB2-BD59-A6C34878D82A}">
                    <a16:rowId xmlns:a16="http://schemas.microsoft.com/office/drawing/2014/main" val="3535849506"/>
                  </a:ext>
                </a:extLst>
              </a:tr>
              <a:tr h="783049">
                <a:tc>
                  <a:txBody>
                    <a:bodyPr/>
                    <a:lstStyle/>
                    <a:p>
                      <a:pPr marL="0" marR="0" algn="ctr">
                        <a:spcBef>
                          <a:spcPts val="0"/>
                        </a:spcBef>
                        <a:spcAft>
                          <a:spcPts val="0"/>
                        </a:spcAft>
                      </a:pPr>
                      <a:r>
                        <a:rPr lang="en-US" sz="2000" dirty="0">
                          <a:effectLst/>
                        </a:rPr>
                        <a:t>2019-20</a:t>
                      </a:r>
                      <a:endPar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93877" marR="93877" marT="0" marB="0" anchor="ctr"/>
                </a:tc>
                <a:tc>
                  <a:txBody>
                    <a:bodyPr/>
                    <a:lstStyle/>
                    <a:p>
                      <a:pPr marL="0" marR="0" algn="ctr">
                        <a:spcBef>
                          <a:spcPts val="0"/>
                        </a:spcBef>
                        <a:spcAft>
                          <a:spcPts val="0"/>
                        </a:spcAft>
                      </a:pPr>
                      <a:r>
                        <a:rPr lang="en-US" sz="2000" dirty="0">
                          <a:effectLst/>
                        </a:rPr>
                        <a:t>7,502</a:t>
                      </a:r>
                      <a:endPar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93877" marR="93877" marT="0" marB="0" anchor="ctr"/>
                </a:tc>
                <a:tc>
                  <a:txBody>
                    <a:bodyPr/>
                    <a:lstStyle/>
                    <a:p>
                      <a:pPr marL="0" marR="0" algn="ctr">
                        <a:spcBef>
                          <a:spcPts val="0"/>
                        </a:spcBef>
                        <a:spcAft>
                          <a:spcPts val="0"/>
                        </a:spcAft>
                      </a:pPr>
                      <a:r>
                        <a:rPr lang="en-US" sz="2000" dirty="0">
                          <a:effectLst/>
                        </a:rPr>
                        <a:t>$14,485,066</a:t>
                      </a:r>
                      <a:endPar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93877" marR="93877" marT="0" marB="0" anchor="ctr"/>
                </a:tc>
                <a:extLst>
                  <a:ext uri="{0D108BD9-81ED-4DB2-BD59-A6C34878D82A}">
                    <a16:rowId xmlns:a16="http://schemas.microsoft.com/office/drawing/2014/main" val="115015062"/>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0ADC3"/>
        </a:solidFill>
        <a:effectLst/>
      </p:bgPr>
    </p:bg>
    <p:spTree>
      <p:nvGrpSpPr>
        <p:cNvPr id="1" name=""/>
        <p:cNvGrpSpPr/>
        <p:nvPr/>
      </p:nvGrpSpPr>
      <p:grpSpPr>
        <a:xfrm>
          <a:off x="0" y="0"/>
          <a:ext cx="0" cy="0"/>
          <a:chOff x="0" y="0"/>
          <a:chExt cx="0" cy="0"/>
        </a:xfrm>
      </p:grpSpPr>
      <p:grpSp>
        <p:nvGrpSpPr>
          <p:cNvPr id="2" name="Group 2"/>
          <p:cNvGrpSpPr/>
          <p:nvPr/>
        </p:nvGrpSpPr>
        <p:grpSpPr>
          <a:xfrm>
            <a:off x="1340427" y="1800225"/>
            <a:ext cx="4404533" cy="1779223"/>
            <a:chOff x="0" y="0"/>
            <a:chExt cx="5872710" cy="2372298"/>
          </a:xfrm>
        </p:grpSpPr>
        <p:sp>
          <p:nvSpPr>
            <p:cNvPr id="3" name="AutoShape 3"/>
            <p:cNvSpPr/>
            <p:nvPr/>
          </p:nvSpPr>
          <p:spPr>
            <a:xfrm>
              <a:off x="0" y="0"/>
              <a:ext cx="949874" cy="131263"/>
            </a:xfrm>
            <a:prstGeom prst="rect">
              <a:avLst/>
            </a:prstGeom>
            <a:solidFill>
              <a:srgbClr val="0C45A6"/>
            </a:solidFill>
          </p:spPr>
        </p:sp>
        <p:sp>
          <p:nvSpPr>
            <p:cNvPr id="4" name="TextBox 4"/>
            <p:cNvSpPr txBox="1"/>
            <p:nvPr/>
          </p:nvSpPr>
          <p:spPr>
            <a:xfrm>
              <a:off x="0" y="471460"/>
              <a:ext cx="5872710" cy="1900838"/>
            </a:xfrm>
            <a:prstGeom prst="rect">
              <a:avLst/>
            </a:prstGeom>
          </p:spPr>
          <p:txBody>
            <a:bodyPr lIns="0" tIns="0" rIns="0" bIns="0" rtlCol="0" anchor="t">
              <a:spAutoFit/>
            </a:bodyPr>
            <a:lstStyle/>
            <a:p>
              <a:pPr>
                <a:lnSpc>
                  <a:spcPts val="3872"/>
                </a:lnSpc>
              </a:pPr>
              <a:endParaRPr/>
            </a:p>
            <a:p>
              <a:pPr>
                <a:lnSpc>
                  <a:spcPts val="3872"/>
                </a:lnSpc>
              </a:pPr>
              <a:endParaRPr/>
            </a:p>
            <a:p>
              <a:pPr>
                <a:lnSpc>
                  <a:spcPts val="3872"/>
                </a:lnSpc>
              </a:pPr>
              <a:endParaRPr/>
            </a:p>
          </p:txBody>
        </p:sp>
      </p:grpSp>
      <p:grpSp>
        <p:nvGrpSpPr>
          <p:cNvPr id="5" name="Group 5"/>
          <p:cNvGrpSpPr/>
          <p:nvPr/>
        </p:nvGrpSpPr>
        <p:grpSpPr>
          <a:xfrm>
            <a:off x="10019434" y="1800225"/>
            <a:ext cx="4338701" cy="1228050"/>
            <a:chOff x="0" y="0"/>
            <a:chExt cx="5784935" cy="1637400"/>
          </a:xfrm>
        </p:grpSpPr>
        <p:sp>
          <p:nvSpPr>
            <p:cNvPr id="6" name="AutoShape 6"/>
            <p:cNvSpPr/>
            <p:nvPr/>
          </p:nvSpPr>
          <p:spPr>
            <a:xfrm>
              <a:off x="0" y="0"/>
              <a:ext cx="935677" cy="129301"/>
            </a:xfrm>
            <a:prstGeom prst="rect">
              <a:avLst/>
            </a:prstGeom>
            <a:solidFill>
              <a:srgbClr val="0C45A6"/>
            </a:solidFill>
          </p:spPr>
        </p:sp>
        <p:sp>
          <p:nvSpPr>
            <p:cNvPr id="7" name="TextBox 7"/>
            <p:cNvSpPr txBox="1"/>
            <p:nvPr/>
          </p:nvSpPr>
          <p:spPr>
            <a:xfrm>
              <a:off x="0" y="472800"/>
              <a:ext cx="5784935" cy="1164600"/>
            </a:xfrm>
            <a:prstGeom prst="rect">
              <a:avLst/>
            </a:prstGeom>
          </p:spPr>
          <p:txBody>
            <a:bodyPr lIns="0" tIns="0" rIns="0" bIns="0" rtlCol="0" anchor="t">
              <a:spAutoFit/>
            </a:bodyPr>
            <a:lstStyle/>
            <a:p>
              <a:pPr>
                <a:lnSpc>
                  <a:spcPts val="3626"/>
                </a:lnSpc>
              </a:pPr>
              <a:endParaRPr/>
            </a:p>
            <a:p>
              <a:pPr>
                <a:lnSpc>
                  <a:spcPts val="3626"/>
                </a:lnSpc>
              </a:pPr>
              <a:endParaRPr/>
            </a:p>
          </p:txBody>
        </p:sp>
      </p:grpSp>
      <p:pic>
        <p:nvPicPr>
          <p:cNvPr id="8" name="Picture 8"/>
          <p:cNvPicPr>
            <a:picLocks noChangeAspect="1"/>
          </p:cNvPicPr>
          <p:nvPr/>
        </p:nvPicPr>
        <p:blipFill>
          <a:blip r:embed="rId2"/>
          <a:srcRect/>
          <a:stretch>
            <a:fillRect/>
          </a:stretch>
        </p:blipFill>
        <p:spPr>
          <a:xfrm>
            <a:off x="1237751" y="3869402"/>
            <a:ext cx="7623890" cy="4339384"/>
          </a:xfrm>
          <a:prstGeom prst="rect">
            <a:avLst/>
          </a:prstGeom>
        </p:spPr>
      </p:pic>
      <p:pic>
        <p:nvPicPr>
          <p:cNvPr id="9" name="Picture 9"/>
          <p:cNvPicPr>
            <a:picLocks noChangeAspect="1"/>
          </p:cNvPicPr>
          <p:nvPr/>
        </p:nvPicPr>
        <p:blipFill>
          <a:blip r:embed="rId3"/>
          <a:srcRect/>
          <a:stretch>
            <a:fillRect/>
          </a:stretch>
        </p:blipFill>
        <p:spPr>
          <a:xfrm>
            <a:off x="9727260" y="3869402"/>
            <a:ext cx="7916710" cy="4498978"/>
          </a:xfrm>
          <a:prstGeom prst="rect">
            <a:avLst/>
          </a:prstGeom>
        </p:spPr>
      </p:pic>
      <p:sp>
        <p:nvSpPr>
          <p:cNvPr id="10" name="TextBox 10"/>
          <p:cNvSpPr txBox="1"/>
          <p:nvPr/>
        </p:nvSpPr>
        <p:spPr>
          <a:xfrm>
            <a:off x="2724687" y="114300"/>
            <a:ext cx="12004923" cy="1533525"/>
          </a:xfrm>
          <a:prstGeom prst="rect">
            <a:avLst/>
          </a:prstGeom>
        </p:spPr>
        <p:txBody>
          <a:bodyPr lIns="0" tIns="0" rIns="0" bIns="0" rtlCol="0" anchor="t">
            <a:spAutoFit/>
          </a:bodyPr>
          <a:lstStyle/>
          <a:p>
            <a:pPr algn="ctr">
              <a:lnSpc>
                <a:spcPts val="12599"/>
              </a:lnSpc>
            </a:pPr>
            <a:r>
              <a:rPr lang="en-US" sz="9000" dirty="0">
                <a:solidFill>
                  <a:srgbClr val="000000"/>
                </a:solidFill>
                <a:latin typeface="Open Sans Extra Bold"/>
              </a:rPr>
              <a:t>Operating Measures</a:t>
            </a:r>
          </a:p>
        </p:txBody>
      </p:sp>
      <p:sp>
        <p:nvSpPr>
          <p:cNvPr id="11" name="TextBox 11"/>
          <p:cNvSpPr txBox="1"/>
          <p:nvPr/>
        </p:nvSpPr>
        <p:spPr>
          <a:xfrm>
            <a:off x="1484789" y="8896350"/>
            <a:ext cx="7139684" cy="733425"/>
          </a:xfrm>
          <a:prstGeom prst="rect">
            <a:avLst/>
          </a:prstGeom>
        </p:spPr>
        <p:txBody>
          <a:bodyPr lIns="0" tIns="0" rIns="0" bIns="0" rtlCol="0" anchor="t">
            <a:spAutoFit/>
          </a:bodyPr>
          <a:lstStyle/>
          <a:p>
            <a:pPr algn="ctr">
              <a:lnSpc>
                <a:spcPts val="2999"/>
              </a:lnSpc>
              <a:spcBef>
                <a:spcPct val="0"/>
              </a:spcBef>
            </a:pPr>
            <a:r>
              <a:rPr lang="en-US" sz="2500">
                <a:solidFill>
                  <a:srgbClr val="000000"/>
                </a:solidFill>
                <a:latin typeface="Montserrat Semi-Bold"/>
              </a:rPr>
              <a:t>AR processes invoices for 10 d</a:t>
            </a:r>
            <a:r>
              <a:rPr lang="en-US" sz="2300">
                <a:solidFill>
                  <a:srgbClr val="000000"/>
                </a:solidFill>
                <a:latin typeface="Montserrat Semi-Bold"/>
              </a:rPr>
              <a:t>ifferent divisions.</a:t>
            </a:r>
          </a:p>
        </p:txBody>
      </p:sp>
      <p:sp>
        <p:nvSpPr>
          <p:cNvPr id="12" name="TextBox 12"/>
          <p:cNvSpPr txBox="1"/>
          <p:nvPr/>
        </p:nvSpPr>
        <p:spPr>
          <a:xfrm>
            <a:off x="9571914" y="8896350"/>
            <a:ext cx="7916710" cy="1114425"/>
          </a:xfrm>
          <a:prstGeom prst="rect">
            <a:avLst/>
          </a:prstGeom>
        </p:spPr>
        <p:txBody>
          <a:bodyPr lIns="0" tIns="0" rIns="0" bIns="0" rtlCol="0" anchor="t">
            <a:spAutoFit/>
          </a:bodyPr>
          <a:lstStyle/>
          <a:p>
            <a:pPr algn="ctr">
              <a:lnSpc>
                <a:spcPts val="2999"/>
              </a:lnSpc>
              <a:spcBef>
                <a:spcPct val="0"/>
              </a:spcBef>
            </a:pPr>
            <a:r>
              <a:rPr lang="en-US" sz="2499">
                <a:solidFill>
                  <a:srgbClr val="000000"/>
                </a:solidFill>
                <a:latin typeface="Montserrat Semi-Bold"/>
              </a:rPr>
              <a:t>There were over 930 budget amendment/transfers processed</a:t>
            </a:r>
          </a:p>
          <a:p>
            <a:pPr algn="ctr">
              <a:lnSpc>
                <a:spcPts val="2999"/>
              </a:lnSpc>
              <a:spcBef>
                <a:spcPct val="0"/>
              </a:spcBef>
            </a:pPr>
            <a:endParaRPr lang="en-US" sz="2499">
              <a:solidFill>
                <a:srgbClr val="000000"/>
              </a:solidFill>
              <a:latin typeface="Montserrat Semi-Bold"/>
            </a:endParaRPr>
          </a:p>
        </p:txBody>
      </p:sp>
      <p:sp>
        <p:nvSpPr>
          <p:cNvPr id="13" name="TextBox 13"/>
          <p:cNvSpPr txBox="1"/>
          <p:nvPr/>
        </p:nvSpPr>
        <p:spPr>
          <a:xfrm>
            <a:off x="10009831" y="2245948"/>
            <a:ext cx="7351568" cy="1247775"/>
          </a:xfrm>
          <a:prstGeom prst="rect">
            <a:avLst/>
          </a:prstGeom>
        </p:spPr>
        <p:txBody>
          <a:bodyPr lIns="0" tIns="0" rIns="0" bIns="0" rtlCol="0" anchor="t">
            <a:spAutoFit/>
          </a:bodyPr>
          <a:lstStyle/>
          <a:p>
            <a:pPr>
              <a:lnSpc>
                <a:spcPts val="3360"/>
              </a:lnSpc>
              <a:spcBef>
                <a:spcPct val="0"/>
              </a:spcBef>
            </a:pPr>
            <a:r>
              <a:rPr lang="en-US" sz="2800">
                <a:solidFill>
                  <a:srgbClr val="000000"/>
                </a:solidFill>
                <a:latin typeface="Montserrat Semi-Bold"/>
              </a:rPr>
              <a:t>Budget cycle is year-round. Budget reviews are in April. Final approval in July. Utilizes adobe sign for documents.</a:t>
            </a:r>
          </a:p>
        </p:txBody>
      </p:sp>
      <p:sp>
        <p:nvSpPr>
          <p:cNvPr id="14" name="TextBox 14"/>
          <p:cNvSpPr txBox="1"/>
          <p:nvPr/>
        </p:nvSpPr>
        <p:spPr>
          <a:xfrm>
            <a:off x="1237751" y="2294025"/>
            <a:ext cx="7906249" cy="1228725"/>
          </a:xfrm>
          <a:prstGeom prst="rect">
            <a:avLst/>
          </a:prstGeom>
        </p:spPr>
        <p:txBody>
          <a:bodyPr lIns="0" tIns="0" rIns="0" bIns="0" rtlCol="0" anchor="t">
            <a:spAutoFit/>
          </a:bodyPr>
          <a:lstStyle/>
          <a:p>
            <a:pPr>
              <a:lnSpc>
                <a:spcPts val="3240"/>
              </a:lnSpc>
              <a:spcBef>
                <a:spcPct val="0"/>
              </a:spcBef>
            </a:pPr>
            <a:r>
              <a:rPr lang="en-US" sz="2700">
                <a:solidFill>
                  <a:srgbClr val="000000"/>
                </a:solidFill>
                <a:latin typeface="Montserrat Semi-Bold"/>
              </a:rPr>
              <a:t>Accounts Receivable process invoices monthly. Utilizes adobe sign for all invoice adjustment, voids and refunds.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988C1"/>
        </a:solidFill>
        <a:effectLst/>
      </p:bgPr>
    </p:bg>
    <p:spTree>
      <p:nvGrpSpPr>
        <p:cNvPr id="1" name=""/>
        <p:cNvGrpSpPr/>
        <p:nvPr/>
      </p:nvGrpSpPr>
      <p:grpSpPr>
        <a:xfrm>
          <a:off x="0" y="0"/>
          <a:ext cx="0" cy="0"/>
          <a:chOff x="0" y="0"/>
          <a:chExt cx="0" cy="0"/>
        </a:xfrm>
      </p:grpSpPr>
      <p:grpSp>
        <p:nvGrpSpPr>
          <p:cNvPr id="2" name="Group 2"/>
          <p:cNvGrpSpPr/>
          <p:nvPr/>
        </p:nvGrpSpPr>
        <p:grpSpPr>
          <a:xfrm>
            <a:off x="1237751" y="1714500"/>
            <a:ext cx="4404533" cy="1779223"/>
            <a:chOff x="0" y="0"/>
            <a:chExt cx="5872710" cy="2372298"/>
          </a:xfrm>
        </p:grpSpPr>
        <p:sp>
          <p:nvSpPr>
            <p:cNvPr id="3" name="AutoShape 3"/>
            <p:cNvSpPr/>
            <p:nvPr/>
          </p:nvSpPr>
          <p:spPr>
            <a:xfrm>
              <a:off x="0" y="0"/>
              <a:ext cx="949874" cy="131263"/>
            </a:xfrm>
            <a:prstGeom prst="rect">
              <a:avLst/>
            </a:prstGeom>
            <a:solidFill>
              <a:srgbClr val="0C45A6"/>
            </a:solidFill>
          </p:spPr>
        </p:sp>
        <p:sp>
          <p:nvSpPr>
            <p:cNvPr id="4" name="TextBox 4"/>
            <p:cNvSpPr txBox="1"/>
            <p:nvPr/>
          </p:nvSpPr>
          <p:spPr>
            <a:xfrm>
              <a:off x="0" y="471460"/>
              <a:ext cx="5872710" cy="1900838"/>
            </a:xfrm>
            <a:prstGeom prst="rect">
              <a:avLst/>
            </a:prstGeom>
          </p:spPr>
          <p:txBody>
            <a:bodyPr lIns="0" tIns="0" rIns="0" bIns="0" rtlCol="0" anchor="t">
              <a:spAutoFit/>
            </a:bodyPr>
            <a:lstStyle/>
            <a:p>
              <a:pPr>
                <a:lnSpc>
                  <a:spcPts val="3872"/>
                </a:lnSpc>
              </a:pPr>
              <a:endParaRPr/>
            </a:p>
            <a:p>
              <a:pPr>
                <a:lnSpc>
                  <a:spcPts val="3872"/>
                </a:lnSpc>
              </a:pPr>
              <a:endParaRPr/>
            </a:p>
            <a:p>
              <a:pPr>
                <a:lnSpc>
                  <a:spcPts val="3872"/>
                </a:lnSpc>
              </a:pPr>
              <a:endParaRPr/>
            </a:p>
          </p:txBody>
        </p:sp>
      </p:grpSp>
      <p:grpSp>
        <p:nvGrpSpPr>
          <p:cNvPr id="5" name="Group 5"/>
          <p:cNvGrpSpPr/>
          <p:nvPr/>
        </p:nvGrpSpPr>
        <p:grpSpPr>
          <a:xfrm>
            <a:off x="10063356" y="1818826"/>
            <a:ext cx="3685309" cy="1043110"/>
            <a:chOff x="0" y="0"/>
            <a:chExt cx="4913745" cy="1390813"/>
          </a:xfrm>
        </p:grpSpPr>
        <p:sp>
          <p:nvSpPr>
            <p:cNvPr id="6" name="AutoShape 6"/>
            <p:cNvSpPr/>
            <p:nvPr/>
          </p:nvSpPr>
          <p:spPr>
            <a:xfrm>
              <a:off x="0" y="0"/>
              <a:ext cx="794768" cy="109829"/>
            </a:xfrm>
            <a:prstGeom prst="rect">
              <a:avLst/>
            </a:prstGeom>
            <a:solidFill>
              <a:srgbClr val="0C45A6"/>
            </a:solidFill>
          </p:spPr>
        </p:sp>
        <p:sp>
          <p:nvSpPr>
            <p:cNvPr id="7" name="TextBox 7"/>
            <p:cNvSpPr txBox="1"/>
            <p:nvPr/>
          </p:nvSpPr>
          <p:spPr>
            <a:xfrm>
              <a:off x="0" y="401082"/>
              <a:ext cx="4913745" cy="989731"/>
            </a:xfrm>
            <a:prstGeom prst="rect">
              <a:avLst/>
            </a:prstGeom>
          </p:spPr>
          <p:txBody>
            <a:bodyPr lIns="0" tIns="0" rIns="0" bIns="0" rtlCol="0" anchor="t">
              <a:spAutoFit/>
            </a:bodyPr>
            <a:lstStyle/>
            <a:p>
              <a:pPr>
                <a:lnSpc>
                  <a:spcPts val="3080"/>
                </a:lnSpc>
              </a:pPr>
              <a:endParaRPr/>
            </a:p>
            <a:p>
              <a:pPr>
                <a:lnSpc>
                  <a:spcPts val="3080"/>
                </a:lnSpc>
              </a:pPr>
              <a:endParaRPr/>
            </a:p>
          </p:txBody>
        </p:sp>
      </p:grpSp>
      <p:pic>
        <p:nvPicPr>
          <p:cNvPr id="8" name="Picture 8"/>
          <p:cNvPicPr>
            <a:picLocks noChangeAspect="1"/>
          </p:cNvPicPr>
          <p:nvPr/>
        </p:nvPicPr>
        <p:blipFill>
          <a:blip r:embed="rId2"/>
          <a:srcRect/>
          <a:stretch>
            <a:fillRect/>
          </a:stretch>
        </p:blipFill>
        <p:spPr>
          <a:xfrm>
            <a:off x="1237751" y="4139389"/>
            <a:ext cx="7150131" cy="4804586"/>
          </a:xfrm>
          <a:prstGeom prst="rect">
            <a:avLst/>
          </a:prstGeom>
        </p:spPr>
      </p:pic>
      <p:pic>
        <p:nvPicPr>
          <p:cNvPr id="9" name="Picture 9"/>
          <p:cNvPicPr>
            <a:picLocks noChangeAspect="1"/>
          </p:cNvPicPr>
          <p:nvPr/>
        </p:nvPicPr>
        <p:blipFill>
          <a:blip r:embed="rId3"/>
          <a:srcRect/>
          <a:stretch>
            <a:fillRect/>
          </a:stretch>
        </p:blipFill>
        <p:spPr>
          <a:xfrm>
            <a:off x="10104276" y="4139389"/>
            <a:ext cx="7638201" cy="4676702"/>
          </a:xfrm>
          <a:prstGeom prst="rect">
            <a:avLst/>
          </a:prstGeom>
        </p:spPr>
      </p:pic>
      <p:sp>
        <p:nvSpPr>
          <p:cNvPr id="10" name="TextBox 10"/>
          <p:cNvSpPr txBox="1"/>
          <p:nvPr/>
        </p:nvSpPr>
        <p:spPr>
          <a:xfrm>
            <a:off x="2724687" y="180975"/>
            <a:ext cx="12004923" cy="1533525"/>
          </a:xfrm>
          <a:prstGeom prst="rect">
            <a:avLst/>
          </a:prstGeom>
        </p:spPr>
        <p:txBody>
          <a:bodyPr lIns="0" tIns="0" rIns="0" bIns="0" rtlCol="0" anchor="t">
            <a:spAutoFit/>
          </a:bodyPr>
          <a:lstStyle/>
          <a:p>
            <a:pPr algn="ctr">
              <a:lnSpc>
                <a:spcPts val="12599"/>
              </a:lnSpc>
            </a:pPr>
            <a:r>
              <a:rPr lang="en-US" sz="9000">
                <a:solidFill>
                  <a:srgbClr val="FFFFFF"/>
                </a:solidFill>
                <a:latin typeface="Open Sans Extra Bold"/>
              </a:rPr>
              <a:t>Operating Measures</a:t>
            </a:r>
          </a:p>
        </p:txBody>
      </p:sp>
      <p:sp>
        <p:nvSpPr>
          <p:cNvPr id="11" name="TextBox 11"/>
          <p:cNvSpPr txBox="1"/>
          <p:nvPr/>
        </p:nvSpPr>
        <p:spPr>
          <a:xfrm>
            <a:off x="1028700" y="9267825"/>
            <a:ext cx="7139684" cy="746166"/>
          </a:xfrm>
          <a:prstGeom prst="rect">
            <a:avLst/>
          </a:prstGeom>
        </p:spPr>
        <p:txBody>
          <a:bodyPr lIns="0" tIns="0" rIns="0" bIns="0" rtlCol="0" anchor="t">
            <a:spAutoFit/>
          </a:bodyPr>
          <a:lstStyle/>
          <a:p>
            <a:pPr algn="ctr">
              <a:lnSpc>
                <a:spcPts val="2999"/>
              </a:lnSpc>
              <a:spcBef>
                <a:spcPct val="0"/>
              </a:spcBef>
            </a:pPr>
            <a:r>
              <a:rPr lang="en-US" sz="2500" dirty="0">
                <a:solidFill>
                  <a:srgbClr val="FDCF60"/>
                </a:solidFill>
                <a:latin typeface="Montserrat Semi-Bold"/>
              </a:rPr>
              <a:t>Processed over 2,730 jou</a:t>
            </a:r>
            <a:r>
              <a:rPr lang="en-US" sz="2300" dirty="0">
                <a:solidFill>
                  <a:srgbClr val="FDCF60"/>
                </a:solidFill>
                <a:latin typeface="Montserrat Semi-Bold"/>
              </a:rPr>
              <a:t>rnal entries </a:t>
            </a:r>
          </a:p>
          <a:p>
            <a:pPr algn="ctr">
              <a:lnSpc>
                <a:spcPts val="2999"/>
              </a:lnSpc>
              <a:spcBef>
                <a:spcPct val="0"/>
              </a:spcBef>
            </a:pPr>
            <a:r>
              <a:rPr lang="en-US" sz="2300" dirty="0">
                <a:solidFill>
                  <a:srgbClr val="FDCF60"/>
                </a:solidFill>
                <a:latin typeface="Montserrat Semi-Bold"/>
              </a:rPr>
              <a:t>totaling $172.9M</a:t>
            </a:r>
          </a:p>
        </p:txBody>
      </p:sp>
      <p:sp>
        <p:nvSpPr>
          <p:cNvPr id="12" name="TextBox 12"/>
          <p:cNvSpPr txBox="1"/>
          <p:nvPr/>
        </p:nvSpPr>
        <p:spPr>
          <a:xfrm>
            <a:off x="10304891" y="9267825"/>
            <a:ext cx="7244236" cy="1137171"/>
          </a:xfrm>
          <a:prstGeom prst="rect">
            <a:avLst/>
          </a:prstGeom>
        </p:spPr>
        <p:txBody>
          <a:bodyPr lIns="0" tIns="0" rIns="0" bIns="0" rtlCol="0" anchor="t">
            <a:spAutoFit/>
          </a:bodyPr>
          <a:lstStyle/>
          <a:p>
            <a:pPr algn="ctr">
              <a:lnSpc>
                <a:spcPts val="2999"/>
              </a:lnSpc>
              <a:spcBef>
                <a:spcPct val="0"/>
              </a:spcBef>
            </a:pPr>
            <a:r>
              <a:rPr lang="en-US" sz="2499" dirty="0">
                <a:solidFill>
                  <a:srgbClr val="FDCF60"/>
                </a:solidFill>
                <a:latin typeface="Montserrat Semi-Bold"/>
              </a:rPr>
              <a:t>Services provided to Stafford MSD and Pearland ISD and Beeville ISD</a:t>
            </a:r>
          </a:p>
          <a:p>
            <a:pPr algn="ctr">
              <a:lnSpc>
                <a:spcPts val="2999"/>
              </a:lnSpc>
              <a:spcBef>
                <a:spcPct val="0"/>
              </a:spcBef>
            </a:pPr>
            <a:endParaRPr lang="en-US" sz="2499" dirty="0">
              <a:solidFill>
                <a:srgbClr val="FDCF60"/>
              </a:solidFill>
              <a:latin typeface="Montserrat Semi-Bold"/>
            </a:endParaRPr>
          </a:p>
        </p:txBody>
      </p:sp>
      <p:sp>
        <p:nvSpPr>
          <p:cNvPr id="13" name="TextBox 13"/>
          <p:cNvSpPr txBox="1"/>
          <p:nvPr/>
        </p:nvSpPr>
        <p:spPr>
          <a:xfrm>
            <a:off x="10072881" y="2303550"/>
            <a:ext cx="7351568" cy="1666875"/>
          </a:xfrm>
          <a:prstGeom prst="rect">
            <a:avLst/>
          </a:prstGeom>
        </p:spPr>
        <p:txBody>
          <a:bodyPr lIns="0" tIns="0" rIns="0" bIns="0" rtlCol="0" anchor="t">
            <a:spAutoFit/>
          </a:bodyPr>
          <a:lstStyle/>
          <a:p>
            <a:pPr>
              <a:lnSpc>
                <a:spcPts val="3359"/>
              </a:lnSpc>
              <a:spcBef>
                <a:spcPct val="0"/>
              </a:spcBef>
            </a:pPr>
            <a:r>
              <a:rPr lang="en-US" sz="2800">
                <a:solidFill>
                  <a:srgbClr val="FDCF60"/>
                </a:solidFill>
                <a:latin typeface="Montserrat Semi-Bold"/>
              </a:rPr>
              <a:t>HCDE Plus provides services to ISDs and Charters which generates revenues. Utilizes adobe sign for contracts.</a:t>
            </a:r>
          </a:p>
        </p:txBody>
      </p:sp>
      <p:sp>
        <p:nvSpPr>
          <p:cNvPr id="14" name="TextBox 14"/>
          <p:cNvSpPr txBox="1"/>
          <p:nvPr/>
        </p:nvSpPr>
        <p:spPr>
          <a:xfrm>
            <a:off x="1237751" y="2217825"/>
            <a:ext cx="7906249" cy="2047875"/>
          </a:xfrm>
          <a:prstGeom prst="rect">
            <a:avLst/>
          </a:prstGeom>
        </p:spPr>
        <p:txBody>
          <a:bodyPr lIns="0" tIns="0" rIns="0" bIns="0" rtlCol="0" anchor="t">
            <a:spAutoFit/>
          </a:bodyPr>
          <a:lstStyle/>
          <a:p>
            <a:pPr>
              <a:lnSpc>
                <a:spcPts val="3240"/>
              </a:lnSpc>
              <a:spcBef>
                <a:spcPct val="0"/>
              </a:spcBef>
            </a:pPr>
            <a:r>
              <a:rPr lang="en-US" sz="2700">
                <a:solidFill>
                  <a:srgbClr val="FDCF60"/>
                </a:solidFill>
                <a:latin typeface="Montserrat Semi-Bold"/>
              </a:rPr>
              <a:t>Accounting manages 27 funds ranging from $500 to $12.7 Million. Utilizes adobe sign for grant drawdown and quarterly certifications forms.</a:t>
            </a:r>
          </a:p>
          <a:p>
            <a:pPr>
              <a:lnSpc>
                <a:spcPts val="3240"/>
              </a:lnSpc>
              <a:spcBef>
                <a:spcPct val="0"/>
              </a:spcBef>
            </a:pPr>
            <a:endParaRPr lang="en-US" sz="2700">
              <a:solidFill>
                <a:srgbClr val="FDCF60"/>
              </a:solidFill>
              <a:latin typeface="Montserrat Semi-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51851" y="403566"/>
            <a:ext cx="7507449" cy="9928654"/>
            <a:chOff x="0" y="0"/>
            <a:chExt cx="10009932" cy="13238205"/>
          </a:xfrm>
        </p:grpSpPr>
        <p:sp>
          <p:nvSpPr>
            <p:cNvPr id="3" name="AutoShape 3"/>
            <p:cNvSpPr/>
            <p:nvPr/>
          </p:nvSpPr>
          <p:spPr>
            <a:xfrm>
              <a:off x="0" y="0"/>
              <a:ext cx="1089651" cy="150578"/>
            </a:xfrm>
            <a:prstGeom prst="rect">
              <a:avLst/>
            </a:prstGeom>
            <a:solidFill>
              <a:srgbClr val="0C45A6"/>
            </a:solidFill>
          </p:spPr>
        </p:sp>
        <p:sp>
          <p:nvSpPr>
            <p:cNvPr id="4" name="TextBox 4"/>
            <p:cNvSpPr txBox="1"/>
            <p:nvPr/>
          </p:nvSpPr>
          <p:spPr>
            <a:xfrm>
              <a:off x="0" y="625777"/>
              <a:ext cx="10009932" cy="12612428"/>
            </a:xfrm>
            <a:prstGeom prst="rect">
              <a:avLst/>
            </a:prstGeom>
          </p:spPr>
          <p:txBody>
            <a:bodyPr lIns="0" tIns="0" rIns="0" bIns="0" rtlCol="0" anchor="t">
              <a:spAutoFit/>
            </a:bodyPr>
            <a:lstStyle/>
            <a:p>
              <a:pPr>
                <a:lnSpc>
                  <a:spcPts val="3904"/>
                </a:lnSpc>
              </a:pPr>
              <a:r>
                <a:rPr lang="en-US" sz="2400" dirty="0">
                  <a:solidFill>
                    <a:srgbClr val="16214B"/>
                  </a:solidFill>
                  <a:latin typeface="Montserrat Bold"/>
                </a:rPr>
                <a:t>•</a:t>
              </a:r>
              <a:r>
                <a:rPr lang="en-US" sz="2400" b="1" dirty="0">
                  <a:solidFill>
                    <a:srgbClr val="16214B"/>
                  </a:solidFill>
                  <a:latin typeface="Montserrat Bold"/>
                </a:rPr>
                <a:t>EDGAR Class and Webinar</a:t>
              </a:r>
            </a:p>
            <a:p>
              <a:pPr>
                <a:lnSpc>
                  <a:spcPts val="3904"/>
                </a:lnSpc>
              </a:pPr>
              <a:r>
                <a:rPr lang="en-US" sz="2800" dirty="0">
                  <a:solidFill>
                    <a:srgbClr val="16214B"/>
                  </a:solidFill>
                  <a:latin typeface="Arimo Bold"/>
                </a:rPr>
                <a:t>•Participated as a REAL </a:t>
              </a:r>
              <a:r>
                <a:rPr lang="en-US" sz="2800" dirty="0" err="1">
                  <a:solidFill>
                    <a:srgbClr val="16214B"/>
                  </a:solidFill>
                  <a:latin typeface="Arimo Bold"/>
                </a:rPr>
                <a:t>SuperMENtor</a:t>
              </a:r>
              <a:r>
                <a:rPr lang="en-US" sz="2800" dirty="0">
                  <a:solidFill>
                    <a:srgbClr val="16214B"/>
                  </a:solidFill>
                  <a:latin typeface="Arimo Bold"/>
                </a:rPr>
                <a:t> where Dr. Amezcua and Jaime Martinez read to children at a Head Start center via zoom</a:t>
              </a:r>
            </a:p>
            <a:p>
              <a:pPr>
                <a:lnSpc>
                  <a:spcPts val="3904"/>
                </a:lnSpc>
              </a:pPr>
              <a:r>
                <a:rPr lang="en-US" sz="2800" dirty="0">
                  <a:solidFill>
                    <a:srgbClr val="16214B"/>
                  </a:solidFill>
                  <a:latin typeface="Arimo Bold"/>
                </a:rPr>
                <a:t>•Dr. Amezcua is on the Education Committee for the Rotary Club and Adoption Fair held at HCDE</a:t>
              </a:r>
            </a:p>
            <a:p>
              <a:pPr>
                <a:lnSpc>
                  <a:spcPts val="3904"/>
                </a:lnSpc>
              </a:pPr>
              <a:r>
                <a:rPr lang="en-US" sz="2800" dirty="0">
                  <a:solidFill>
                    <a:srgbClr val="16214B"/>
                  </a:solidFill>
                  <a:latin typeface="Arimo Bold"/>
                </a:rPr>
                <a:t>•Taught financial courses at Principal and Superintendent Academy</a:t>
              </a:r>
            </a:p>
            <a:p>
              <a:pPr>
                <a:lnSpc>
                  <a:spcPts val="3904"/>
                </a:lnSpc>
              </a:pPr>
              <a:r>
                <a:rPr lang="en-US" sz="2800" dirty="0">
                  <a:solidFill>
                    <a:srgbClr val="16214B"/>
                  </a:solidFill>
                  <a:latin typeface="Arimo Bold"/>
                </a:rPr>
                <a:t>•Taught EDGAR rules to other school district staff</a:t>
              </a:r>
            </a:p>
            <a:p>
              <a:pPr>
                <a:lnSpc>
                  <a:spcPts val="3904"/>
                </a:lnSpc>
              </a:pPr>
              <a:r>
                <a:rPr lang="en-US" sz="2800" dirty="0">
                  <a:solidFill>
                    <a:srgbClr val="16214B"/>
                  </a:solidFill>
                  <a:latin typeface="Arimo Bold"/>
                </a:rPr>
                <a:t>•Taught several financial courses to City of Houston employees</a:t>
              </a:r>
            </a:p>
            <a:p>
              <a:pPr>
                <a:lnSpc>
                  <a:spcPts val="3904"/>
                </a:lnSpc>
              </a:pPr>
              <a:r>
                <a:rPr lang="en-US" sz="2800" dirty="0">
                  <a:solidFill>
                    <a:srgbClr val="16214B"/>
                  </a:solidFill>
                  <a:latin typeface="Arimo Bold"/>
                </a:rPr>
                <a:t>•Dr. Amezcua also participated in TASBO committees</a:t>
              </a:r>
            </a:p>
            <a:p>
              <a:pPr>
                <a:lnSpc>
                  <a:spcPts val="3904"/>
                </a:lnSpc>
              </a:pPr>
              <a:r>
                <a:rPr lang="en-US" sz="2800" dirty="0">
                  <a:solidFill>
                    <a:srgbClr val="16214B"/>
                  </a:solidFill>
                  <a:latin typeface="Arimo Bold"/>
                </a:rPr>
                <a:t>•Best Practice Committee-Texas Certified Public Accountants</a:t>
              </a:r>
            </a:p>
            <a:p>
              <a:pPr>
                <a:lnSpc>
                  <a:spcPts val="3904"/>
                </a:lnSpc>
              </a:pPr>
              <a:r>
                <a:rPr lang="en-US" sz="2800" dirty="0">
                  <a:solidFill>
                    <a:srgbClr val="16214B"/>
                  </a:solidFill>
                  <a:latin typeface="Arimo Bold"/>
                </a:rPr>
                <a:t>•Best Practice Committee-GFOA and ASBO</a:t>
              </a:r>
            </a:p>
            <a:p>
              <a:pPr>
                <a:lnSpc>
                  <a:spcPts val="3904"/>
                </a:lnSpc>
              </a:pPr>
              <a:endParaRPr lang="en-US" sz="2800" dirty="0">
                <a:solidFill>
                  <a:srgbClr val="16214B"/>
                </a:solidFill>
                <a:latin typeface="Arimo Bold"/>
              </a:endParaRPr>
            </a:p>
          </p:txBody>
        </p:sp>
      </p:grpSp>
      <p:pic>
        <p:nvPicPr>
          <p:cNvPr id="5" name="Picture 5"/>
          <p:cNvPicPr>
            <a:picLocks noChangeAspect="1"/>
          </p:cNvPicPr>
          <p:nvPr/>
        </p:nvPicPr>
        <p:blipFill>
          <a:blip r:embed="rId2"/>
          <a:srcRect/>
          <a:stretch>
            <a:fillRect/>
          </a:stretch>
        </p:blipFill>
        <p:spPr>
          <a:xfrm>
            <a:off x="926902" y="3600659"/>
            <a:ext cx="7779752" cy="5832094"/>
          </a:xfrm>
          <a:prstGeom prst="rect">
            <a:avLst/>
          </a:prstGeom>
        </p:spPr>
      </p:pic>
      <p:sp>
        <p:nvSpPr>
          <p:cNvPr id="6" name="TextBox 6"/>
          <p:cNvSpPr txBox="1"/>
          <p:nvPr/>
        </p:nvSpPr>
        <p:spPr>
          <a:xfrm>
            <a:off x="1028700" y="638525"/>
            <a:ext cx="7677954" cy="2190750"/>
          </a:xfrm>
          <a:prstGeom prst="rect">
            <a:avLst/>
          </a:prstGeom>
        </p:spPr>
        <p:txBody>
          <a:bodyPr lIns="0" tIns="0" rIns="0" bIns="0" rtlCol="0" anchor="t">
            <a:spAutoFit/>
          </a:bodyPr>
          <a:lstStyle/>
          <a:p>
            <a:pPr>
              <a:lnSpc>
                <a:spcPts val="8640"/>
              </a:lnSpc>
            </a:pPr>
            <a:r>
              <a:rPr lang="en-US" sz="7200">
                <a:solidFill>
                  <a:srgbClr val="0C45A6"/>
                </a:solidFill>
                <a:latin typeface="Montserrat Semi-Bold"/>
              </a:rPr>
              <a:t>Other Division Highlights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50148" y="1511886"/>
            <a:ext cx="9296113" cy="6090083"/>
            <a:chOff x="0" y="0"/>
            <a:chExt cx="12394818" cy="8120110"/>
          </a:xfrm>
        </p:grpSpPr>
        <p:sp>
          <p:nvSpPr>
            <p:cNvPr id="3" name="AutoShape 3"/>
            <p:cNvSpPr/>
            <p:nvPr/>
          </p:nvSpPr>
          <p:spPr>
            <a:xfrm>
              <a:off x="0" y="0"/>
              <a:ext cx="1257540" cy="173779"/>
            </a:xfrm>
            <a:prstGeom prst="rect">
              <a:avLst/>
            </a:prstGeom>
            <a:solidFill>
              <a:srgbClr val="0C45A6"/>
            </a:solidFill>
          </p:spPr>
        </p:sp>
        <p:sp>
          <p:nvSpPr>
            <p:cNvPr id="4" name="TextBox 4"/>
            <p:cNvSpPr txBox="1"/>
            <p:nvPr/>
          </p:nvSpPr>
          <p:spPr>
            <a:xfrm>
              <a:off x="0" y="826148"/>
              <a:ext cx="12394818" cy="7293962"/>
            </a:xfrm>
            <a:prstGeom prst="rect">
              <a:avLst/>
            </a:prstGeom>
          </p:spPr>
          <p:txBody>
            <a:bodyPr lIns="0" tIns="0" rIns="0" bIns="0" rtlCol="0" anchor="t">
              <a:spAutoFit/>
            </a:bodyPr>
            <a:lstStyle/>
            <a:p>
              <a:pPr>
                <a:lnSpc>
                  <a:spcPts val="4333"/>
                </a:lnSpc>
              </a:pPr>
              <a:r>
                <a:rPr lang="en-US" sz="2888" b="1" dirty="0">
                  <a:solidFill>
                    <a:srgbClr val="16214B"/>
                  </a:solidFill>
                  <a:latin typeface="Montserrat"/>
                </a:rPr>
                <a:t>Business Support Services supports our community by participating in difference events such as:</a:t>
              </a:r>
            </a:p>
            <a:p>
              <a:pPr>
                <a:lnSpc>
                  <a:spcPts val="4333"/>
                </a:lnSpc>
              </a:pPr>
              <a:r>
                <a:rPr lang="en-US" sz="3220" dirty="0">
                  <a:solidFill>
                    <a:srgbClr val="16214B"/>
                  </a:solidFill>
                  <a:latin typeface="Arimo"/>
                </a:rPr>
                <a:t>•Christmas toy drive and Santa’s visit for Head Start students</a:t>
              </a:r>
            </a:p>
            <a:p>
              <a:pPr>
                <a:lnSpc>
                  <a:spcPts val="4333"/>
                </a:lnSpc>
              </a:pPr>
              <a:r>
                <a:rPr lang="en-US" sz="3220" dirty="0">
                  <a:solidFill>
                    <a:srgbClr val="16214B"/>
                  </a:solidFill>
                  <a:latin typeface="Arimo"/>
                </a:rPr>
                <a:t>•Thanksgiving basket-Head Start family</a:t>
              </a:r>
            </a:p>
            <a:p>
              <a:pPr>
                <a:lnSpc>
                  <a:spcPts val="4333"/>
                </a:lnSpc>
              </a:pPr>
              <a:r>
                <a:rPr lang="en-US" sz="3220" dirty="0">
                  <a:solidFill>
                    <a:srgbClr val="16214B"/>
                  </a:solidFill>
                  <a:latin typeface="Arimo"/>
                </a:rPr>
                <a:t>•</a:t>
              </a:r>
              <a:r>
                <a:rPr lang="en-US" sz="3220" dirty="0" err="1">
                  <a:solidFill>
                    <a:srgbClr val="16214B"/>
                  </a:solidFill>
                  <a:latin typeface="Arimo"/>
                </a:rPr>
                <a:t>SuperMENtor</a:t>
              </a:r>
              <a:r>
                <a:rPr lang="en-US" sz="3220" dirty="0">
                  <a:solidFill>
                    <a:srgbClr val="16214B"/>
                  </a:solidFill>
                  <a:latin typeface="Arimo"/>
                </a:rPr>
                <a:t> reading program vis zoom</a:t>
              </a:r>
            </a:p>
            <a:p>
              <a:pPr>
                <a:lnSpc>
                  <a:spcPts val="4333"/>
                </a:lnSpc>
              </a:pPr>
              <a:r>
                <a:rPr lang="en-US" sz="3220" dirty="0">
                  <a:solidFill>
                    <a:srgbClr val="16214B"/>
                  </a:solidFill>
                  <a:latin typeface="Arimo"/>
                </a:rPr>
                <a:t>•Rotary Club Adoption Fair</a:t>
              </a:r>
            </a:p>
            <a:p>
              <a:pPr>
                <a:lnSpc>
                  <a:spcPts val="4333"/>
                </a:lnSpc>
              </a:pPr>
              <a:r>
                <a:rPr lang="en-US" sz="3220" dirty="0">
                  <a:solidFill>
                    <a:srgbClr val="16214B"/>
                  </a:solidFill>
                  <a:latin typeface="Arimo"/>
                </a:rPr>
                <a:t>•City of Houston Trainings</a:t>
              </a:r>
            </a:p>
            <a:p>
              <a:pPr>
                <a:lnSpc>
                  <a:spcPts val="4333"/>
                </a:lnSpc>
              </a:pPr>
              <a:endParaRPr lang="en-US" sz="3220" dirty="0">
                <a:solidFill>
                  <a:srgbClr val="16214B"/>
                </a:solidFill>
                <a:latin typeface="Arimo"/>
              </a:endParaRPr>
            </a:p>
          </p:txBody>
        </p:sp>
      </p:grpSp>
      <p:pic>
        <p:nvPicPr>
          <p:cNvPr id="5" name="Picture 5"/>
          <p:cNvPicPr>
            <a:picLocks noChangeAspect="1"/>
          </p:cNvPicPr>
          <p:nvPr/>
        </p:nvPicPr>
        <p:blipFill rotWithShape="1">
          <a:blip r:embed="rId2"/>
          <a:srcRect t="11570"/>
          <a:stretch/>
        </p:blipFill>
        <p:spPr>
          <a:xfrm>
            <a:off x="180474" y="190500"/>
            <a:ext cx="4354094" cy="5143500"/>
          </a:xfrm>
          <a:prstGeom prst="rect">
            <a:avLst/>
          </a:prstGeom>
        </p:spPr>
      </p:pic>
      <p:pic>
        <p:nvPicPr>
          <p:cNvPr id="6" name="Picture 6"/>
          <p:cNvPicPr>
            <a:picLocks noChangeAspect="1"/>
          </p:cNvPicPr>
          <p:nvPr/>
        </p:nvPicPr>
        <p:blipFill rotWithShape="1">
          <a:blip r:embed="rId3"/>
          <a:srcRect l="18554"/>
          <a:stretch/>
        </p:blipFill>
        <p:spPr>
          <a:xfrm>
            <a:off x="152400" y="5576350"/>
            <a:ext cx="7085730" cy="4229637"/>
          </a:xfrm>
          <a:prstGeom prst="rect">
            <a:avLst/>
          </a:prstGeom>
        </p:spPr>
      </p:pic>
      <p:pic>
        <p:nvPicPr>
          <p:cNvPr id="7" name="Picture 7"/>
          <p:cNvPicPr>
            <a:picLocks noChangeAspect="1"/>
          </p:cNvPicPr>
          <p:nvPr/>
        </p:nvPicPr>
        <p:blipFill>
          <a:blip r:embed="rId4"/>
          <a:srcRect/>
          <a:stretch>
            <a:fillRect/>
          </a:stretch>
        </p:blipFill>
        <p:spPr>
          <a:xfrm>
            <a:off x="12777907" y="6111257"/>
            <a:ext cx="4975422" cy="3836768"/>
          </a:xfrm>
          <a:prstGeom prst="rect">
            <a:avLst/>
          </a:prstGeom>
        </p:spPr>
      </p:pic>
      <p:sp>
        <p:nvSpPr>
          <p:cNvPr id="8" name="TextBox 8"/>
          <p:cNvSpPr txBox="1"/>
          <p:nvPr/>
        </p:nvSpPr>
        <p:spPr>
          <a:xfrm>
            <a:off x="4730461" y="481013"/>
            <a:ext cx="14286887" cy="1095375"/>
          </a:xfrm>
          <a:prstGeom prst="rect">
            <a:avLst/>
          </a:prstGeom>
        </p:spPr>
        <p:txBody>
          <a:bodyPr lIns="0" tIns="0" rIns="0" bIns="0" rtlCol="0" anchor="t">
            <a:spAutoFit/>
          </a:bodyPr>
          <a:lstStyle/>
          <a:p>
            <a:pPr>
              <a:lnSpc>
                <a:spcPts val="8640"/>
              </a:lnSpc>
            </a:pPr>
            <a:r>
              <a:rPr lang="en-US" sz="7200">
                <a:solidFill>
                  <a:srgbClr val="0C45A6"/>
                </a:solidFill>
                <a:latin typeface="Montserrat Semi-Bold"/>
              </a:rPr>
              <a:t>Community Involvement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439891" y="4776513"/>
            <a:ext cx="10086062" cy="5108836"/>
          </a:xfrm>
          <a:prstGeom prst="rect">
            <a:avLst/>
          </a:prstGeom>
        </p:spPr>
      </p:pic>
      <p:sp>
        <p:nvSpPr>
          <p:cNvPr id="3" name="TextBox 3"/>
          <p:cNvSpPr txBox="1"/>
          <p:nvPr/>
        </p:nvSpPr>
        <p:spPr>
          <a:xfrm>
            <a:off x="685800" y="1028700"/>
            <a:ext cx="16573500" cy="3143250"/>
          </a:xfrm>
          <a:prstGeom prst="rect">
            <a:avLst/>
          </a:prstGeom>
        </p:spPr>
        <p:txBody>
          <a:bodyPr lIns="0" tIns="0" rIns="0" bIns="0" rtlCol="0" anchor="t">
            <a:spAutoFit/>
          </a:bodyPr>
          <a:lstStyle/>
          <a:p>
            <a:pPr algn="ctr">
              <a:lnSpc>
                <a:spcPts val="4168"/>
              </a:lnSpc>
              <a:spcBef>
                <a:spcPct val="0"/>
              </a:spcBef>
            </a:pPr>
            <a:r>
              <a:rPr lang="en-US" sz="3473">
                <a:solidFill>
                  <a:srgbClr val="0C45A6"/>
                </a:solidFill>
                <a:latin typeface="Montserrat Semi-Bold"/>
              </a:rPr>
              <a:t>For 2020 and due to the COVID19 pandemic the FOG training documents were posted on the HCDE portal.  Department videos were also posted for quick reference.  Zoom one-on-one training is also provided upon division’s request. The Financial Operating Guidelines is available in the HCDE website and the Business Services and Purchasing internal portals.</a:t>
            </a:r>
          </a:p>
        </p:txBody>
      </p:sp>
      <p:sp>
        <p:nvSpPr>
          <p:cNvPr id="4" name="TextBox 4"/>
          <p:cNvSpPr txBox="1"/>
          <p:nvPr/>
        </p:nvSpPr>
        <p:spPr>
          <a:xfrm>
            <a:off x="405245" y="5687868"/>
            <a:ext cx="7034646" cy="3286125"/>
          </a:xfrm>
          <a:prstGeom prst="rect">
            <a:avLst/>
          </a:prstGeom>
        </p:spPr>
        <p:txBody>
          <a:bodyPr lIns="0" tIns="0" rIns="0" bIns="0" rtlCol="0" anchor="t">
            <a:spAutoFit/>
          </a:bodyPr>
          <a:lstStyle/>
          <a:p>
            <a:pPr algn="ctr">
              <a:lnSpc>
                <a:spcPts val="8640"/>
              </a:lnSpc>
              <a:spcBef>
                <a:spcPct val="0"/>
              </a:spcBef>
            </a:pPr>
            <a:r>
              <a:rPr lang="en-US" sz="7200">
                <a:solidFill>
                  <a:srgbClr val="0C45A6"/>
                </a:solidFill>
                <a:latin typeface="Montserrat Semi-Bold"/>
              </a:rPr>
              <a:t>Financial Operating Guidelines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C45A6"/>
        </a:solidFill>
        <a:effectLst/>
      </p:bgPr>
    </p:bg>
    <p:spTree>
      <p:nvGrpSpPr>
        <p:cNvPr id="1" name=""/>
        <p:cNvGrpSpPr/>
        <p:nvPr/>
      </p:nvGrpSpPr>
      <p:grpSpPr>
        <a:xfrm>
          <a:off x="0" y="0"/>
          <a:ext cx="0" cy="0"/>
          <a:chOff x="0" y="0"/>
          <a:chExt cx="0" cy="0"/>
        </a:xfrm>
      </p:grpSpPr>
      <p:sp>
        <p:nvSpPr>
          <p:cNvPr id="2" name="AutoShape 2"/>
          <p:cNvSpPr/>
          <p:nvPr/>
        </p:nvSpPr>
        <p:spPr>
          <a:xfrm>
            <a:off x="0" y="9378186"/>
            <a:ext cx="18288000" cy="908814"/>
          </a:xfrm>
          <a:prstGeom prst="rect">
            <a:avLst/>
          </a:prstGeom>
          <a:solidFill>
            <a:srgbClr val="16214B">
              <a:alpha val="67843"/>
            </a:srgbClr>
          </a:solidFill>
        </p:spPr>
      </p:sp>
      <p:sp>
        <p:nvSpPr>
          <p:cNvPr id="3" name="TextBox 3"/>
          <p:cNvSpPr txBox="1"/>
          <p:nvPr/>
        </p:nvSpPr>
        <p:spPr>
          <a:xfrm>
            <a:off x="3986366" y="3089209"/>
            <a:ext cx="13248871" cy="3520651"/>
          </a:xfrm>
          <a:prstGeom prst="rect">
            <a:avLst/>
          </a:prstGeom>
        </p:spPr>
        <p:txBody>
          <a:bodyPr lIns="0" tIns="0" rIns="0" bIns="0" rtlCol="0" anchor="t">
            <a:spAutoFit/>
          </a:bodyPr>
          <a:lstStyle/>
          <a:p>
            <a:pPr algn="ctr">
              <a:lnSpc>
                <a:spcPts val="5594"/>
              </a:lnSpc>
            </a:pPr>
            <a:r>
              <a:rPr lang="en-US" sz="3996" dirty="0">
                <a:solidFill>
                  <a:srgbClr val="FDCF60"/>
                </a:solidFill>
                <a:latin typeface="Open Sans"/>
              </a:rPr>
              <a:t>For more information about this HCDE Business Division Annual Board Report, contact:</a:t>
            </a:r>
          </a:p>
          <a:p>
            <a:pPr algn="ctr">
              <a:lnSpc>
                <a:spcPts val="5594"/>
              </a:lnSpc>
            </a:pPr>
            <a:r>
              <a:rPr lang="en-US" sz="3996" dirty="0">
                <a:solidFill>
                  <a:srgbClr val="FDCF60"/>
                </a:solidFill>
                <a:latin typeface="Open Sans"/>
              </a:rPr>
              <a:t>Jesus J. Amezcua, RTSBA, CPA, Ph.D.</a:t>
            </a:r>
          </a:p>
          <a:p>
            <a:pPr algn="ctr">
              <a:lnSpc>
                <a:spcPts val="5594"/>
              </a:lnSpc>
            </a:pPr>
            <a:r>
              <a:rPr lang="en-US" sz="3996" dirty="0">
                <a:solidFill>
                  <a:srgbClr val="FDCF60"/>
                </a:solidFill>
                <a:latin typeface="Open Sans"/>
              </a:rPr>
              <a:t> Assistant Superintendent for Business Services</a:t>
            </a:r>
          </a:p>
          <a:p>
            <a:pPr algn="ctr">
              <a:lnSpc>
                <a:spcPts val="5594"/>
              </a:lnSpc>
            </a:pPr>
            <a:r>
              <a:rPr lang="en-US" sz="3996" dirty="0">
                <a:solidFill>
                  <a:srgbClr val="FDCF60"/>
                </a:solidFill>
                <a:latin typeface="Open Sans"/>
              </a:rPr>
              <a:t> Email: jamezcua@hcde-texas.org</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3089209"/>
            <a:ext cx="2406981" cy="291755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32635" y="4663359"/>
            <a:ext cx="10684540" cy="3147695"/>
          </a:xfrm>
          <a:prstGeom prst="rect">
            <a:avLst/>
          </a:prstGeom>
        </p:spPr>
        <p:txBody>
          <a:bodyPr lIns="0" tIns="0" rIns="0" bIns="0" rtlCol="0" anchor="t">
            <a:spAutoFit/>
          </a:bodyPr>
          <a:lstStyle/>
          <a:p>
            <a:pPr algn="ctr">
              <a:lnSpc>
                <a:spcPts val="8320"/>
              </a:lnSpc>
            </a:pPr>
            <a:r>
              <a:rPr lang="en-US" sz="6400">
                <a:solidFill>
                  <a:srgbClr val="0C45A6"/>
                </a:solidFill>
                <a:latin typeface="Montserrat Semi-Bold Bold"/>
              </a:rPr>
              <a:t>Jesus J. Amezcua, Ph. D., CPA, RTSBA</a:t>
            </a:r>
          </a:p>
          <a:p>
            <a:pPr algn="ctr">
              <a:lnSpc>
                <a:spcPts val="8320"/>
              </a:lnSpc>
            </a:pPr>
            <a:endParaRPr lang="en-US" sz="6400">
              <a:solidFill>
                <a:srgbClr val="0C45A6"/>
              </a:solidFill>
              <a:latin typeface="Montserrat Semi-Bold Bold"/>
            </a:endParaRPr>
          </a:p>
        </p:txBody>
      </p:sp>
      <p:sp>
        <p:nvSpPr>
          <p:cNvPr id="3" name="AutoShape 3"/>
          <p:cNvSpPr/>
          <p:nvPr/>
        </p:nvSpPr>
        <p:spPr>
          <a:xfrm>
            <a:off x="0" y="-61203"/>
            <a:ext cx="3029892" cy="4481080"/>
          </a:xfrm>
          <a:prstGeom prst="rect">
            <a:avLst/>
          </a:prstGeom>
          <a:solidFill>
            <a:srgbClr val="FDCF60"/>
          </a:solidFill>
        </p:spPr>
      </p:sp>
      <p:sp>
        <p:nvSpPr>
          <p:cNvPr id="4" name="AutoShape 4"/>
          <p:cNvSpPr/>
          <p:nvPr/>
        </p:nvSpPr>
        <p:spPr>
          <a:xfrm>
            <a:off x="3493943" y="4777220"/>
            <a:ext cx="3029892" cy="3941231"/>
          </a:xfrm>
          <a:prstGeom prst="rect">
            <a:avLst/>
          </a:prstGeom>
          <a:solidFill>
            <a:srgbClr val="FDCF60"/>
          </a:solidFill>
        </p:spPr>
      </p:sp>
      <p:pic>
        <p:nvPicPr>
          <p:cNvPr id="5" name="Picture 5"/>
          <p:cNvPicPr>
            <a:picLocks noChangeAspect="1"/>
          </p:cNvPicPr>
          <p:nvPr/>
        </p:nvPicPr>
        <p:blipFill>
          <a:blip r:embed="rId2"/>
          <a:srcRect/>
          <a:stretch>
            <a:fillRect/>
          </a:stretch>
        </p:blipFill>
        <p:spPr>
          <a:xfrm>
            <a:off x="765155" y="1028700"/>
            <a:ext cx="5457576" cy="6782354"/>
          </a:xfrm>
          <a:prstGeom prst="rect">
            <a:avLst/>
          </a:prstGeom>
        </p:spPr>
      </p:pic>
      <p:sp>
        <p:nvSpPr>
          <p:cNvPr id="6" name="TextBox 6"/>
          <p:cNvSpPr txBox="1"/>
          <p:nvPr/>
        </p:nvSpPr>
        <p:spPr>
          <a:xfrm>
            <a:off x="2974287" y="5901667"/>
            <a:ext cx="19001237" cy="2783391"/>
          </a:xfrm>
          <a:prstGeom prst="rect">
            <a:avLst/>
          </a:prstGeom>
        </p:spPr>
        <p:txBody>
          <a:bodyPr lIns="0" tIns="0" rIns="0" bIns="0" rtlCol="0" anchor="t">
            <a:spAutoFit/>
          </a:bodyPr>
          <a:lstStyle/>
          <a:p>
            <a:pPr>
              <a:lnSpc>
                <a:spcPts val="7535"/>
              </a:lnSpc>
            </a:pPr>
            <a:endParaRPr dirty="0"/>
          </a:p>
          <a:p>
            <a:pPr algn="ctr">
              <a:lnSpc>
                <a:spcPts val="7535"/>
              </a:lnSpc>
            </a:pPr>
            <a:r>
              <a:rPr lang="en-US" sz="6000" dirty="0">
                <a:solidFill>
                  <a:srgbClr val="0C45A6"/>
                </a:solidFill>
                <a:latin typeface="Arimo Bold"/>
              </a:rPr>
              <a:t>Assistant Superintendent </a:t>
            </a:r>
          </a:p>
          <a:p>
            <a:pPr algn="ctr">
              <a:lnSpc>
                <a:spcPts val="7300"/>
              </a:lnSpc>
            </a:pPr>
            <a:r>
              <a:rPr lang="en-US" sz="5400" dirty="0">
                <a:solidFill>
                  <a:srgbClr val="0C45A6"/>
                </a:solidFill>
                <a:latin typeface="Arimo Bold"/>
              </a:rPr>
              <a:t> for Business Support Services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131137" y="-1"/>
            <a:ext cx="8156863" cy="10287001"/>
          </a:xfrm>
          <a:prstGeom prst="rect">
            <a:avLst/>
          </a:prstGeom>
          <a:solidFill>
            <a:srgbClr val="FDCF60"/>
          </a:solidFill>
        </p:spPr>
      </p:sp>
      <p:sp>
        <p:nvSpPr>
          <p:cNvPr id="3" name="TextBox 3"/>
          <p:cNvSpPr txBox="1"/>
          <p:nvPr/>
        </p:nvSpPr>
        <p:spPr>
          <a:xfrm>
            <a:off x="586363" y="4273913"/>
            <a:ext cx="10684540" cy="2962158"/>
          </a:xfrm>
          <a:prstGeom prst="rect">
            <a:avLst/>
          </a:prstGeom>
        </p:spPr>
        <p:txBody>
          <a:bodyPr lIns="0" tIns="0" rIns="0" bIns="0" rtlCol="0" anchor="t">
            <a:spAutoFit/>
          </a:bodyPr>
          <a:lstStyle/>
          <a:p>
            <a:pPr algn="ctr">
              <a:lnSpc>
                <a:spcPts val="8320"/>
              </a:lnSpc>
            </a:pPr>
            <a:r>
              <a:rPr lang="en-US" sz="6400" dirty="0">
                <a:solidFill>
                  <a:srgbClr val="0C45A6"/>
                </a:solidFill>
                <a:latin typeface="Montserrat Semi-Bold Bold"/>
              </a:rPr>
              <a:t>Stephanie Barnett</a:t>
            </a:r>
          </a:p>
          <a:p>
            <a:pPr algn="ctr">
              <a:lnSpc>
                <a:spcPts val="8320"/>
              </a:lnSpc>
            </a:pPr>
            <a:r>
              <a:rPr lang="en-US" sz="5400" dirty="0">
                <a:solidFill>
                  <a:srgbClr val="0C45A6"/>
                </a:solidFill>
                <a:latin typeface="Arimo Bold"/>
              </a:rPr>
              <a:t>Chief Accounting Officer</a:t>
            </a:r>
          </a:p>
          <a:p>
            <a:pPr algn="ctr">
              <a:lnSpc>
                <a:spcPts val="8320"/>
              </a:lnSpc>
            </a:pPr>
            <a:endParaRPr lang="en-US" sz="1200" dirty="0">
              <a:solidFill>
                <a:srgbClr val="0C45A6"/>
              </a:solidFill>
              <a:latin typeface="Arimo Bold"/>
            </a:endParaRPr>
          </a:p>
        </p:txBody>
      </p:sp>
      <p:pic>
        <p:nvPicPr>
          <p:cNvPr id="4" name="Picture 4"/>
          <p:cNvPicPr>
            <a:picLocks noChangeAspect="1"/>
          </p:cNvPicPr>
          <p:nvPr/>
        </p:nvPicPr>
        <p:blipFill>
          <a:blip r:embed="rId2"/>
          <a:srcRect/>
          <a:stretch>
            <a:fillRect/>
          </a:stretch>
        </p:blipFill>
        <p:spPr>
          <a:xfrm>
            <a:off x="11442341" y="1676095"/>
            <a:ext cx="5816959" cy="693480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395034" y="-190500"/>
            <a:ext cx="9892966" cy="10287000"/>
          </a:xfrm>
          <a:prstGeom prst="rect">
            <a:avLst/>
          </a:prstGeom>
          <a:solidFill>
            <a:srgbClr val="0C45A6">
              <a:alpha val="65882"/>
            </a:srgbClr>
          </a:solidFill>
        </p:spPr>
      </p:sp>
      <p:pic>
        <p:nvPicPr>
          <p:cNvPr id="3" name="Picture 3"/>
          <p:cNvPicPr>
            <a:picLocks noChangeAspect="1"/>
          </p:cNvPicPr>
          <p:nvPr/>
        </p:nvPicPr>
        <p:blipFill>
          <a:blip r:embed="rId2">
            <a:alphaModFix amt="3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0500" y="-190500"/>
            <a:ext cx="3866506" cy="4686674"/>
          </a:xfrm>
          <a:prstGeom prst="rect">
            <a:avLst/>
          </a:prstGeom>
        </p:spPr>
      </p:pic>
      <p:grpSp>
        <p:nvGrpSpPr>
          <p:cNvPr id="4" name="Group 4"/>
          <p:cNvGrpSpPr/>
          <p:nvPr/>
        </p:nvGrpSpPr>
        <p:grpSpPr>
          <a:xfrm>
            <a:off x="3676006" y="679242"/>
            <a:ext cx="14779218" cy="7633864"/>
            <a:chOff x="0" y="0"/>
            <a:chExt cx="19705624" cy="10178486"/>
          </a:xfrm>
        </p:grpSpPr>
        <p:sp>
          <p:nvSpPr>
            <p:cNvPr id="5" name="AutoShape 5"/>
            <p:cNvSpPr/>
            <p:nvPr/>
          </p:nvSpPr>
          <p:spPr>
            <a:xfrm>
              <a:off x="0" y="0"/>
              <a:ext cx="1762350" cy="243538"/>
            </a:xfrm>
            <a:prstGeom prst="rect">
              <a:avLst/>
            </a:prstGeom>
            <a:solidFill>
              <a:srgbClr val="0C45A6"/>
            </a:solidFill>
          </p:spPr>
        </p:sp>
        <p:sp>
          <p:nvSpPr>
            <p:cNvPr id="6" name="TextBox 6"/>
            <p:cNvSpPr txBox="1"/>
            <p:nvPr/>
          </p:nvSpPr>
          <p:spPr>
            <a:xfrm>
              <a:off x="0" y="1092934"/>
              <a:ext cx="19705624" cy="9085551"/>
            </a:xfrm>
            <a:prstGeom prst="rect">
              <a:avLst/>
            </a:prstGeom>
          </p:spPr>
          <p:txBody>
            <a:bodyPr lIns="0" tIns="0" rIns="0" bIns="0" rtlCol="0" anchor="t">
              <a:spAutoFit/>
            </a:bodyPr>
            <a:lstStyle/>
            <a:p>
              <a:pPr>
                <a:lnSpc>
                  <a:spcPts val="6052"/>
                </a:lnSpc>
              </a:pPr>
              <a:r>
                <a:rPr lang="en-US" sz="4034">
                  <a:solidFill>
                    <a:srgbClr val="16214B"/>
                  </a:solidFill>
                  <a:latin typeface="Montserrat Semi-Bold Bold"/>
                </a:rPr>
                <a:t>Business Services is committed to </a:t>
              </a:r>
            </a:p>
            <a:p>
              <a:pPr>
                <a:lnSpc>
                  <a:spcPts val="6052"/>
                </a:lnSpc>
              </a:pPr>
              <a:r>
                <a:rPr lang="en-US" sz="4034">
                  <a:solidFill>
                    <a:srgbClr val="16214B"/>
                  </a:solidFill>
                  <a:latin typeface="Montserrat Semi-Bold Bold"/>
                </a:rPr>
                <a:t>financial transparency and providing excellent customer service to all stakeholders. We are responsible for timely and accurate reporting of accounting, accounts payable, payroll, budget, accounts receivable, fixed assets, debt management, investments and grants management. We also manager the Educations Foundation and the Public Finance Corporation records.</a:t>
              </a:r>
            </a:p>
          </p:txBody>
        </p:sp>
      </p:grpSp>
      <p:sp>
        <p:nvSpPr>
          <p:cNvPr id="7" name="TextBox 7"/>
          <p:cNvSpPr txBox="1"/>
          <p:nvPr/>
        </p:nvSpPr>
        <p:spPr>
          <a:xfrm>
            <a:off x="3676006" y="8574430"/>
            <a:ext cx="14885414" cy="1289050"/>
          </a:xfrm>
          <a:prstGeom prst="rect">
            <a:avLst/>
          </a:prstGeom>
        </p:spPr>
        <p:txBody>
          <a:bodyPr lIns="0" tIns="0" rIns="0" bIns="0" rtlCol="0" anchor="t">
            <a:spAutoFit/>
          </a:bodyPr>
          <a:lstStyle/>
          <a:p>
            <a:pPr>
              <a:lnSpc>
                <a:spcPts val="10400"/>
              </a:lnSpc>
            </a:pPr>
            <a:r>
              <a:rPr lang="en-US" sz="8000">
                <a:solidFill>
                  <a:srgbClr val="FDCF60"/>
                </a:solidFill>
                <a:latin typeface="Montserrat Semi-Bold Bold"/>
              </a:rPr>
              <a:t>Executive Summary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CF60"/>
        </a:solidFill>
        <a:effectLst/>
      </p:bgPr>
    </p:bg>
    <p:spTree>
      <p:nvGrpSpPr>
        <p:cNvPr id="1" name=""/>
        <p:cNvGrpSpPr/>
        <p:nvPr/>
      </p:nvGrpSpPr>
      <p:grpSpPr>
        <a:xfrm>
          <a:off x="0" y="0"/>
          <a:ext cx="0" cy="0"/>
          <a:chOff x="0" y="0"/>
          <a:chExt cx="0" cy="0"/>
        </a:xfrm>
      </p:grpSpPr>
      <p:sp>
        <p:nvSpPr>
          <p:cNvPr id="2" name="AutoShape 2"/>
          <p:cNvSpPr/>
          <p:nvPr/>
        </p:nvSpPr>
        <p:spPr>
          <a:xfrm>
            <a:off x="0" y="9378186"/>
            <a:ext cx="18288000" cy="908814"/>
          </a:xfrm>
          <a:prstGeom prst="rect">
            <a:avLst/>
          </a:prstGeom>
          <a:solidFill>
            <a:srgbClr val="FFFFFF"/>
          </a:solidFill>
        </p:spPr>
      </p:sp>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39228" y="6303174"/>
            <a:ext cx="3617660" cy="3075011"/>
          </a:xfrm>
          <a:prstGeom prst="rect">
            <a:avLst/>
          </a:prstGeom>
        </p:spPr>
      </p:pic>
      <p:pic>
        <p:nvPicPr>
          <p:cNvPr id="4" name="Picture 4"/>
          <p:cNvPicPr>
            <a:picLocks noChangeAspect="1"/>
          </p:cNvPicPr>
          <p:nvPr/>
        </p:nvPicPr>
        <p:blipFill rotWithShape="1">
          <a:blip r:embed="rId4"/>
          <a:srcRect l="3736" t="5191" r="3972" b="13393"/>
          <a:stretch/>
        </p:blipFill>
        <p:spPr>
          <a:xfrm>
            <a:off x="925811" y="1808960"/>
            <a:ext cx="12838493" cy="6611140"/>
          </a:xfrm>
          <a:prstGeom prst="rect">
            <a:avLst/>
          </a:prstGeom>
        </p:spPr>
      </p:pic>
      <p:sp>
        <p:nvSpPr>
          <p:cNvPr id="5" name="TextBox 5"/>
          <p:cNvSpPr txBox="1"/>
          <p:nvPr/>
        </p:nvSpPr>
        <p:spPr>
          <a:xfrm>
            <a:off x="1028700" y="344830"/>
            <a:ext cx="14885414" cy="1291540"/>
          </a:xfrm>
          <a:prstGeom prst="rect">
            <a:avLst/>
          </a:prstGeom>
        </p:spPr>
        <p:txBody>
          <a:bodyPr lIns="0" tIns="0" rIns="0" bIns="0" rtlCol="0" anchor="t">
            <a:spAutoFit/>
          </a:bodyPr>
          <a:lstStyle/>
          <a:p>
            <a:pPr>
              <a:lnSpc>
                <a:spcPts val="10400"/>
              </a:lnSpc>
            </a:pPr>
            <a:r>
              <a:rPr lang="en-US" sz="8000">
                <a:solidFill>
                  <a:srgbClr val="0C45A6"/>
                </a:solidFill>
                <a:latin typeface="Montserrat Semi-Bold Bold"/>
              </a:rPr>
              <a:t>Business Services Staff</a:t>
            </a:r>
          </a:p>
        </p:txBody>
      </p:sp>
      <p:sp>
        <p:nvSpPr>
          <p:cNvPr id="6" name="TextBox 6"/>
          <p:cNvSpPr txBox="1"/>
          <p:nvPr/>
        </p:nvSpPr>
        <p:spPr>
          <a:xfrm>
            <a:off x="13824726" y="1276723"/>
            <a:ext cx="4246666" cy="6394251"/>
          </a:xfrm>
          <a:prstGeom prst="rect">
            <a:avLst/>
          </a:prstGeom>
        </p:spPr>
        <p:txBody>
          <a:bodyPr lIns="0" tIns="0" rIns="0" bIns="0" rtlCol="0" anchor="t">
            <a:spAutoFit/>
          </a:bodyPr>
          <a:lstStyle/>
          <a:p>
            <a:pPr algn="ctr">
              <a:lnSpc>
                <a:spcPts val="2817"/>
              </a:lnSpc>
            </a:pPr>
            <a:r>
              <a:rPr lang="en-US" sz="2012" dirty="0">
                <a:solidFill>
                  <a:srgbClr val="000000"/>
                </a:solidFill>
                <a:latin typeface="Open Sans Light Bold"/>
              </a:rPr>
              <a:t>Pictured from left to right</a:t>
            </a:r>
          </a:p>
          <a:p>
            <a:pPr algn="ctr">
              <a:lnSpc>
                <a:spcPts val="2817"/>
              </a:lnSpc>
            </a:pPr>
            <a:endParaRPr lang="en-US" sz="2012" dirty="0">
              <a:solidFill>
                <a:srgbClr val="000000"/>
              </a:solidFill>
              <a:latin typeface="Open Sans Light Bold"/>
            </a:endParaRPr>
          </a:p>
          <a:p>
            <a:pPr algn="ctr">
              <a:lnSpc>
                <a:spcPts val="2817"/>
              </a:lnSpc>
            </a:pPr>
            <a:r>
              <a:rPr lang="en-US" sz="2012" dirty="0">
                <a:solidFill>
                  <a:srgbClr val="000000"/>
                </a:solidFill>
                <a:latin typeface="Open Sans Light Bold"/>
              </a:rPr>
              <a:t> Front Row: Jessica Bermea, Priscilla Hines, Dr. Jesus Amezcua, Marcia Leiva, and Stephanie Ritchie.</a:t>
            </a:r>
          </a:p>
          <a:p>
            <a:pPr algn="ctr">
              <a:lnSpc>
                <a:spcPts val="2817"/>
              </a:lnSpc>
            </a:pPr>
            <a:endParaRPr lang="en-US" sz="2012" dirty="0">
              <a:solidFill>
                <a:srgbClr val="000000"/>
              </a:solidFill>
              <a:latin typeface="Open Sans Light Bold"/>
            </a:endParaRPr>
          </a:p>
          <a:p>
            <a:pPr algn="ctr">
              <a:lnSpc>
                <a:spcPts val="2817"/>
              </a:lnSpc>
            </a:pPr>
            <a:r>
              <a:rPr lang="en-US" sz="2012" dirty="0">
                <a:solidFill>
                  <a:srgbClr val="000000"/>
                </a:solidFill>
                <a:latin typeface="Open Sans Light Bold"/>
              </a:rPr>
              <a:t>Back Row: Jaime Martinez, Natalya Sumner, Diana Garcia, Rubi Platero, Cynthia Goodwin, Lynette Adams, </a:t>
            </a:r>
            <a:r>
              <a:rPr lang="en-US" sz="2012" dirty="0" err="1">
                <a:solidFill>
                  <a:srgbClr val="000000"/>
                </a:solidFill>
                <a:latin typeface="Open Sans Light Bold"/>
              </a:rPr>
              <a:t>Laboria</a:t>
            </a:r>
            <a:r>
              <a:rPr lang="en-US" sz="2012" dirty="0">
                <a:solidFill>
                  <a:srgbClr val="000000"/>
                </a:solidFill>
                <a:latin typeface="Open Sans Light Bold"/>
              </a:rPr>
              <a:t>  ,</a:t>
            </a:r>
            <a:r>
              <a:rPr lang="en-US" sz="2012" dirty="0" err="1">
                <a:solidFill>
                  <a:srgbClr val="000000"/>
                </a:solidFill>
                <a:latin typeface="Open Sans Light Bold"/>
              </a:rPr>
              <a:t>Shequaia</a:t>
            </a:r>
            <a:r>
              <a:rPr lang="en-US" sz="2012" dirty="0">
                <a:solidFill>
                  <a:srgbClr val="000000"/>
                </a:solidFill>
                <a:latin typeface="Open Sans Light Bold"/>
              </a:rPr>
              <a:t> Harris,  Katina Washington, Ana Munoz, Yolanda Davis,  Desirae Deleon and Brandy Bullock.</a:t>
            </a:r>
          </a:p>
          <a:p>
            <a:pPr algn="ctr">
              <a:lnSpc>
                <a:spcPts val="2817"/>
              </a:lnSpc>
            </a:pPr>
            <a:endParaRPr lang="en-US" sz="2012" dirty="0">
              <a:solidFill>
                <a:srgbClr val="000000"/>
              </a:solidFill>
              <a:latin typeface="Open Sans Light Bold"/>
            </a:endParaRPr>
          </a:p>
          <a:p>
            <a:pPr algn="ctr">
              <a:lnSpc>
                <a:spcPts val="2817"/>
              </a:lnSpc>
            </a:pPr>
            <a:endParaRPr lang="en-US" sz="710" dirty="0">
              <a:solidFill>
                <a:srgbClr val="000000"/>
              </a:solidFill>
              <a:latin typeface="Arimo Bold"/>
            </a:endParaRPr>
          </a:p>
          <a:p>
            <a:pPr algn="ctr">
              <a:lnSpc>
                <a:spcPts val="2817"/>
              </a:lnSpc>
            </a:pPr>
            <a:endParaRPr lang="en-US" sz="710" dirty="0">
              <a:solidFill>
                <a:srgbClr val="000000"/>
              </a:solidFill>
              <a:latin typeface="Arimo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5745" y="4057042"/>
            <a:ext cx="4844715" cy="2144596"/>
            <a:chOff x="0" y="0"/>
            <a:chExt cx="6459620" cy="2859461"/>
          </a:xfrm>
        </p:grpSpPr>
        <p:sp>
          <p:nvSpPr>
            <p:cNvPr id="3" name="AutoShape 3"/>
            <p:cNvSpPr/>
            <p:nvPr/>
          </p:nvSpPr>
          <p:spPr>
            <a:xfrm>
              <a:off x="0" y="0"/>
              <a:ext cx="1044803" cy="144381"/>
            </a:xfrm>
            <a:prstGeom prst="rect">
              <a:avLst/>
            </a:prstGeom>
            <a:solidFill>
              <a:srgbClr val="0C45A6"/>
            </a:solidFill>
          </p:spPr>
        </p:sp>
        <p:sp>
          <p:nvSpPr>
            <p:cNvPr id="4" name="TextBox 4"/>
            <p:cNvSpPr txBox="1"/>
            <p:nvPr/>
          </p:nvSpPr>
          <p:spPr>
            <a:xfrm>
              <a:off x="0" y="545243"/>
              <a:ext cx="6459620" cy="2314218"/>
            </a:xfrm>
            <a:prstGeom prst="rect">
              <a:avLst/>
            </a:prstGeom>
          </p:spPr>
          <p:txBody>
            <a:bodyPr lIns="0" tIns="0" rIns="0" bIns="0" rtlCol="0" anchor="t">
              <a:spAutoFit/>
            </a:bodyPr>
            <a:lstStyle/>
            <a:p>
              <a:pPr>
                <a:lnSpc>
                  <a:spcPts val="3599"/>
                </a:lnSpc>
              </a:pPr>
              <a:r>
                <a:rPr lang="en-US" sz="2400">
                  <a:solidFill>
                    <a:srgbClr val="16214B"/>
                  </a:solidFill>
                  <a:latin typeface="Montserrat"/>
                </a:rPr>
                <a:t>Provide accurately and timely financial information to internal and external customers.</a:t>
              </a:r>
            </a:p>
            <a:p>
              <a:pPr>
                <a:lnSpc>
                  <a:spcPts val="3600"/>
                </a:lnSpc>
              </a:pPr>
              <a:endParaRPr lang="en-US" sz="2400">
                <a:solidFill>
                  <a:srgbClr val="16214B"/>
                </a:solidFill>
                <a:latin typeface="Montserrat"/>
              </a:endParaRPr>
            </a:p>
          </p:txBody>
        </p:sp>
      </p:grpSp>
      <p:grpSp>
        <p:nvGrpSpPr>
          <p:cNvPr id="5" name="Group 5"/>
          <p:cNvGrpSpPr/>
          <p:nvPr/>
        </p:nvGrpSpPr>
        <p:grpSpPr>
          <a:xfrm>
            <a:off x="6436417" y="4057042"/>
            <a:ext cx="4844715" cy="1698535"/>
            <a:chOff x="0" y="0"/>
            <a:chExt cx="6459620" cy="2264714"/>
          </a:xfrm>
        </p:grpSpPr>
        <p:sp>
          <p:nvSpPr>
            <p:cNvPr id="6" name="AutoShape 6"/>
            <p:cNvSpPr/>
            <p:nvPr/>
          </p:nvSpPr>
          <p:spPr>
            <a:xfrm>
              <a:off x="0" y="0"/>
              <a:ext cx="1044803" cy="144381"/>
            </a:xfrm>
            <a:prstGeom prst="rect">
              <a:avLst/>
            </a:prstGeom>
            <a:solidFill>
              <a:srgbClr val="0C45A6"/>
            </a:solidFill>
          </p:spPr>
        </p:sp>
        <p:sp>
          <p:nvSpPr>
            <p:cNvPr id="7" name="TextBox 7"/>
            <p:cNvSpPr txBox="1"/>
            <p:nvPr/>
          </p:nvSpPr>
          <p:spPr>
            <a:xfrm>
              <a:off x="0" y="545243"/>
              <a:ext cx="6459620" cy="1719471"/>
            </a:xfrm>
            <a:prstGeom prst="rect">
              <a:avLst/>
            </a:prstGeom>
          </p:spPr>
          <p:txBody>
            <a:bodyPr lIns="0" tIns="0" rIns="0" bIns="0" rtlCol="0" anchor="t">
              <a:spAutoFit/>
            </a:bodyPr>
            <a:lstStyle/>
            <a:p>
              <a:pPr>
                <a:lnSpc>
                  <a:spcPts val="3599"/>
                </a:lnSpc>
              </a:pPr>
              <a:r>
                <a:rPr lang="en-US" sz="2400">
                  <a:solidFill>
                    <a:srgbClr val="16214B"/>
                  </a:solidFill>
                  <a:latin typeface="Montserrat"/>
                </a:rPr>
                <a:t>Process vendor payments accurately and timely.</a:t>
              </a:r>
            </a:p>
            <a:p>
              <a:pPr>
                <a:lnSpc>
                  <a:spcPts val="3600"/>
                </a:lnSpc>
              </a:pPr>
              <a:endParaRPr lang="en-US" sz="2400">
                <a:solidFill>
                  <a:srgbClr val="16214B"/>
                </a:solidFill>
                <a:latin typeface="Montserrat"/>
              </a:endParaRPr>
            </a:p>
          </p:txBody>
        </p:sp>
      </p:grpSp>
      <p:grpSp>
        <p:nvGrpSpPr>
          <p:cNvPr id="8" name="Group 8"/>
          <p:cNvGrpSpPr/>
          <p:nvPr/>
        </p:nvGrpSpPr>
        <p:grpSpPr>
          <a:xfrm>
            <a:off x="12414585" y="6921658"/>
            <a:ext cx="4844715" cy="2144596"/>
            <a:chOff x="0" y="0"/>
            <a:chExt cx="6459620" cy="2859461"/>
          </a:xfrm>
        </p:grpSpPr>
        <p:sp>
          <p:nvSpPr>
            <p:cNvPr id="9" name="AutoShape 9"/>
            <p:cNvSpPr/>
            <p:nvPr/>
          </p:nvSpPr>
          <p:spPr>
            <a:xfrm>
              <a:off x="0" y="0"/>
              <a:ext cx="1044803" cy="144381"/>
            </a:xfrm>
            <a:prstGeom prst="rect">
              <a:avLst/>
            </a:prstGeom>
            <a:solidFill>
              <a:srgbClr val="0C45A6"/>
            </a:solidFill>
          </p:spPr>
        </p:sp>
        <p:sp>
          <p:nvSpPr>
            <p:cNvPr id="10" name="TextBox 10"/>
            <p:cNvSpPr txBox="1"/>
            <p:nvPr/>
          </p:nvSpPr>
          <p:spPr>
            <a:xfrm>
              <a:off x="0" y="545243"/>
              <a:ext cx="6459620" cy="2314218"/>
            </a:xfrm>
            <a:prstGeom prst="rect">
              <a:avLst/>
            </a:prstGeom>
          </p:spPr>
          <p:txBody>
            <a:bodyPr lIns="0" tIns="0" rIns="0" bIns="0" rtlCol="0" anchor="t">
              <a:spAutoFit/>
            </a:bodyPr>
            <a:lstStyle/>
            <a:p>
              <a:pPr>
                <a:lnSpc>
                  <a:spcPts val="3599"/>
                </a:lnSpc>
              </a:pPr>
              <a:r>
                <a:rPr lang="en-US" sz="2400">
                  <a:solidFill>
                    <a:srgbClr val="16214B"/>
                  </a:solidFill>
                  <a:latin typeface="Montserrat"/>
                </a:rPr>
                <a:t>Automate more work flows to become more efficient and effective.</a:t>
              </a:r>
            </a:p>
            <a:p>
              <a:pPr>
                <a:lnSpc>
                  <a:spcPts val="3600"/>
                </a:lnSpc>
              </a:pPr>
              <a:endParaRPr lang="en-US" sz="2400">
                <a:solidFill>
                  <a:srgbClr val="16214B"/>
                </a:solidFill>
                <a:latin typeface="Montserrat"/>
              </a:endParaRPr>
            </a:p>
          </p:txBody>
        </p:sp>
      </p:grpSp>
      <p:sp>
        <p:nvSpPr>
          <p:cNvPr id="11" name="AutoShape 11"/>
          <p:cNvSpPr/>
          <p:nvPr/>
        </p:nvSpPr>
        <p:spPr>
          <a:xfrm>
            <a:off x="0" y="0"/>
            <a:ext cx="18288000" cy="3473427"/>
          </a:xfrm>
          <a:prstGeom prst="rect">
            <a:avLst/>
          </a:prstGeom>
          <a:solidFill>
            <a:srgbClr val="0C45A6"/>
          </a:solidFill>
        </p:spPr>
      </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127"/>
          <a:stretch>
            <a:fillRect/>
          </a:stretch>
        </p:blipFill>
        <p:spPr>
          <a:xfrm>
            <a:off x="12200334" y="774091"/>
            <a:ext cx="4521335" cy="2699337"/>
          </a:xfrm>
          <a:prstGeom prst="rect">
            <a:avLst/>
          </a:prstGeom>
        </p:spPr>
      </p:pic>
      <p:grpSp>
        <p:nvGrpSpPr>
          <p:cNvPr id="13" name="Group 13"/>
          <p:cNvGrpSpPr/>
          <p:nvPr/>
        </p:nvGrpSpPr>
        <p:grpSpPr>
          <a:xfrm>
            <a:off x="595745" y="6921658"/>
            <a:ext cx="4844715" cy="1698535"/>
            <a:chOff x="0" y="0"/>
            <a:chExt cx="6459620" cy="2264714"/>
          </a:xfrm>
        </p:grpSpPr>
        <p:sp>
          <p:nvSpPr>
            <p:cNvPr id="14" name="AutoShape 14"/>
            <p:cNvSpPr/>
            <p:nvPr/>
          </p:nvSpPr>
          <p:spPr>
            <a:xfrm>
              <a:off x="0" y="0"/>
              <a:ext cx="1044803" cy="144381"/>
            </a:xfrm>
            <a:prstGeom prst="rect">
              <a:avLst/>
            </a:prstGeom>
            <a:solidFill>
              <a:srgbClr val="0C45A6"/>
            </a:solidFill>
          </p:spPr>
        </p:sp>
        <p:sp>
          <p:nvSpPr>
            <p:cNvPr id="15" name="TextBox 15"/>
            <p:cNvSpPr txBox="1"/>
            <p:nvPr/>
          </p:nvSpPr>
          <p:spPr>
            <a:xfrm>
              <a:off x="0" y="545243"/>
              <a:ext cx="6459620" cy="1719471"/>
            </a:xfrm>
            <a:prstGeom prst="rect">
              <a:avLst/>
            </a:prstGeom>
          </p:spPr>
          <p:txBody>
            <a:bodyPr lIns="0" tIns="0" rIns="0" bIns="0" rtlCol="0" anchor="t">
              <a:spAutoFit/>
            </a:bodyPr>
            <a:lstStyle/>
            <a:p>
              <a:pPr>
                <a:lnSpc>
                  <a:spcPts val="3599"/>
                </a:lnSpc>
              </a:pPr>
              <a:r>
                <a:rPr lang="en-US" sz="2400">
                  <a:solidFill>
                    <a:srgbClr val="16214B"/>
                  </a:solidFill>
                  <a:latin typeface="Montserrat"/>
                </a:rPr>
                <a:t>Process payroll accurately and timely.</a:t>
              </a:r>
            </a:p>
            <a:p>
              <a:pPr>
                <a:lnSpc>
                  <a:spcPts val="3600"/>
                </a:lnSpc>
              </a:pPr>
              <a:endParaRPr lang="en-US" sz="2400">
                <a:solidFill>
                  <a:srgbClr val="16214B"/>
                </a:solidFill>
                <a:latin typeface="Montserrat"/>
              </a:endParaRPr>
            </a:p>
          </p:txBody>
        </p:sp>
      </p:grpSp>
      <p:grpSp>
        <p:nvGrpSpPr>
          <p:cNvPr id="16" name="Group 16"/>
          <p:cNvGrpSpPr/>
          <p:nvPr/>
        </p:nvGrpSpPr>
        <p:grpSpPr>
          <a:xfrm>
            <a:off x="12414585" y="3884942"/>
            <a:ext cx="4844715" cy="3036716"/>
            <a:chOff x="0" y="0"/>
            <a:chExt cx="6459620" cy="4048955"/>
          </a:xfrm>
        </p:grpSpPr>
        <p:sp>
          <p:nvSpPr>
            <p:cNvPr id="17" name="AutoShape 17"/>
            <p:cNvSpPr/>
            <p:nvPr/>
          </p:nvSpPr>
          <p:spPr>
            <a:xfrm>
              <a:off x="0" y="0"/>
              <a:ext cx="1044803" cy="144381"/>
            </a:xfrm>
            <a:prstGeom prst="rect">
              <a:avLst/>
            </a:prstGeom>
            <a:solidFill>
              <a:srgbClr val="0C45A6"/>
            </a:solidFill>
          </p:spPr>
        </p:sp>
        <p:sp>
          <p:nvSpPr>
            <p:cNvPr id="18" name="TextBox 18"/>
            <p:cNvSpPr txBox="1"/>
            <p:nvPr/>
          </p:nvSpPr>
          <p:spPr>
            <a:xfrm>
              <a:off x="0" y="545243"/>
              <a:ext cx="6459620" cy="3503712"/>
            </a:xfrm>
            <a:prstGeom prst="rect">
              <a:avLst/>
            </a:prstGeom>
          </p:spPr>
          <p:txBody>
            <a:bodyPr lIns="0" tIns="0" rIns="0" bIns="0" rtlCol="0" anchor="t">
              <a:spAutoFit/>
            </a:bodyPr>
            <a:lstStyle/>
            <a:p>
              <a:pPr>
                <a:lnSpc>
                  <a:spcPts val="3599"/>
                </a:lnSpc>
              </a:pPr>
              <a:r>
                <a:rPr lang="en-US" sz="2400">
                  <a:solidFill>
                    <a:srgbClr val="16214B"/>
                  </a:solidFill>
                  <a:latin typeface="Montserrat"/>
                </a:rPr>
                <a:t>Continue receiving prestigious financial awards for the annual financial report, budget report, investment policies and financial transparency.</a:t>
              </a:r>
            </a:p>
            <a:p>
              <a:pPr>
                <a:lnSpc>
                  <a:spcPts val="3600"/>
                </a:lnSpc>
              </a:pPr>
              <a:endParaRPr lang="en-US" sz="2400">
                <a:solidFill>
                  <a:srgbClr val="16214B"/>
                </a:solidFill>
                <a:latin typeface="Montserrat"/>
              </a:endParaRPr>
            </a:p>
          </p:txBody>
        </p:sp>
      </p:grpSp>
      <p:grpSp>
        <p:nvGrpSpPr>
          <p:cNvPr id="19" name="Group 19"/>
          <p:cNvGrpSpPr/>
          <p:nvPr/>
        </p:nvGrpSpPr>
        <p:grpSpPr>
          <a:xfrm>
            <a:off x="6436417" y="5776818"/>
            <a:ext cx="4844715" cy="1698535"/>
            <a:chOff x="0" y="0"/>
            <a:chExt cx="6459620" cy="2264714"/>
          </a:xfrm>
        </p:grpSpPr>
        <p:sp>
          <p:nvSpPr>
            <p:cNvPr id="20" name="AutoShape 20"/>
            <p:cNvSpPr/>
            <p:nvPr/>
          </p:nvSpPr>
          <p:spPr>
            <a:xfrm>
              <a:off x="0" y="0"/>
              <a:ext cx="1044803" cy="144381"/>
            </a:xfrm>
            <a:prstGeom prst="rect">
              <a:avLst/>
            </a:prstGeom>
            <a:solidFill>
              <a:srgbClr val="0C45A6"/>
            </a:solidFill>
          </p:spPr>
        </p:sp>
        <p:sp>
          <p:nvSpPr>
            <p:cNvPr id="21" name="TextBox 21"/>
            <p:cNvSpPr txBox="1"/>
            <p:nvPr/>
          </p:nvSpPr>
          <p:spPr>
            <a:xfrm>
              <a:off x="0" y="545243"/>
              <a:ext cx="6459620" cy="1719471"/>
            </a:xfrm>
            <a:prstGeom prst="rect">
              <a:avLst/>
            </a:prstGeom>
          </p:spPr>
          <p:txBody>
            <a:bodyPr lIns="0" tIns="0" rIns="0" bIns="0" rtlCol="0" anchor="t">
              <a:spAutoFit/>
            </a:bodyPr>
            <a:lstStyle/>
            <a:p>
              <a:pPr>
                <a:lnSpc>
                  <a:spcPts val="3599"/>
                </a:lnSpc>
              </a:pPr>
              <a:r>
                <a:rPr lang="en-US" sz="2400">
                  <a:solidFill>
                    <a:srgbClr val="16214B"/>
                  </a:solidFill>
                  <a:latin typeface="Montserrat"/>
                </a:rPr>
                <a:t>Safeguard our assets and investments.</a:t>
              </a:r>
            </a:p>
            <a:p>
              <a:pPr>
                <a:lnSpc>
                  <a:spcPts val="3600"/>
                </a:lnSpc>
              </a:pPr>
              <a:endParaRPr lang="en-US" sz="2400">
                <a:solidFill>
                  <a:srgbClr val="16214B"/>
                </a:solidFill>
                <a:latin typeface="Montserrat"/>
              </a:endParaRPr>
            </a:p>
          </p:txBody>
        </p:sp>
      </p:grpSp>
      <p:grpSp>
        <p:nvGrpSpPr>
          <p:cNvPr id="22" name="Group 22"/>
          <p:cNvGrpSpPr/>
          <p:nvPr/>
        </p:nvGrpSpPr>
        <p:grpSpPr>
          <a:xfrm>
            <a:off x="6436417" y="7770926"/>
            <a:ext cx="4844715" cy="1698535"/>
            <a:chOff x="0" y="0"/>
            <a:chExt cx="6459620" cy="2264714"/>
          </a:xfrm>
        </p:grpSpPr>
        <p:sp>
          <p:nvSpPr>
            <p:cNvPr id="23" name="AutoShape 23"/>
            <p:cNvSpPr/>
            <p:nvPr/>
          </p:nvSpPr>
          <p:spPr>
            <a:xfrm>
              <a:off x="0" y="0"/>
              <a:ext cx="1044803" cy="144381"/>
            </a:xfrm>
            <a:prstGeom prst="rect">
              <a:avLst/>
            </a:prstGeom>
            <a:solidFill>
              <a:srgbClr val="0C45A6"/>
            </a:solidFill>
          </p:spPr>
        </p:sp>
        <p:sp>
          <p:nvSpPr>
            <p:cNvPr id="24" name="TextBox 24"/>
            <p:cNvSpPr txBox="1"/>
            <p:nvPr/>
          </p:nvSpPr>
          <p:spPr>
            <a:xfrm>
              <a:off x="0" y="545243"/>
              <a:ext cx="6459620" cy="1719471"/>
            </a:xfrm>
            <a:prstGeom prst="rect">
              <a:avLst/>
            </a:prstGeom>
          </p:spPr>
          <p:txBody>
            <a:bodyPr lIns="0" tIns="0" rIns="0" bIns="0" rtlCol="0" anchor="t">
              <a:spAutoFit/>
            </a:bodyPr>
            <a:lstStyle/>
            <a:p>
              <a:pPr>
                <a:lnSpc>
                  <a:spcPts val="3599"/>
                </a:lnSpc>
              </a:pPr>
              <a:r>
                <a:rPr lang="en-US" sz="2400">
                  <a:solidFill>
                    <a:srgbClr val="16214B"/>
                  </a:solidFill>
                  <a:latin typeface="Montserrat"/>
                </a:rPr>
                <a:t>Maximize receivable collections.</a:t>
              </a:r>
            </a:p>
            <a:p>
              <a:pPr>
                <a:lnSpc>
                  <a:spcPts val="3600"/>
                </a:lnSpc>
              </a:pPr>
              <a:endParaRPr lang="en-US" sz="2400">
                <a:solidFill>
                  <a:srgbClr val="16214B"/>
                </a:solidFill>
                <a:latin typeface="Montserrat"/>
              </a:endParaRPr>
            </a:p>
          </p:txBody>
        </p:sp>
      </p:grpSp>
      <p:sp>
        <p:nvSpPr>
          <p:cNvPr id="25" name="TextBox 25"/>
          <p:cNvSpPr txBox="1"/>
          <p:nvPr/>
        </p:nvSpPr>
        <p:spPr>
          <a:xfrm>
            <a:off x="595745" y="697891"/>
            <a:ext cx="14885414" cy="2603500"/>
          </a:xfrm>
          <a:prstGeom prst="rect">
            <a:avLst/>
          </a:prstGeom>
        </p:spPr>
        <p:txBody>
          <a:bodyPr lIns="0" tIns="0" rIns="0" bIns="0" rtlCol="0" anchor="t">
            <a:spAutoFit/>
          </a:bodyPr>
          <a:lstStyle/>
          <a:p>
            <a:pPr>
              <a:lnSpc>
                <a:spcPts val="10400"/>
              </a:lnSpc>
            </a:pPr>
            <a:r>
              <a:rPr lang="en-US" sz="8000">
                <a:solidFill>
                  <a:srgbClr val="FDCF60"/>
                </a:solidFill>
                <a:latin typeface="Montserrat Semi-Bold Bold"/>
              </a:rPr>
              <a:t>Functions of Business Services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45137" y="0"/>
            <a:ext cx="8095945" cy="10287000"/>
          </a:xfrm>
          <a:prstGeom prst="rect">
            <a:avLst/>
          </a:prstGeom>
          <a:solidFill>
            <a:srgbClr val="FDCF60"/>
          </a:solidFill>
        </p:spPr>
      </p:sp>
      <p:pic>
        <p:nvPicPr>
          <p:cNvPr id="3" name="Picture 3"/>
          <p:cNvPicPr>
            <a:picLocks noChangeAspect="1"/>
          </p:cNvPicPr>
          <p:nvPr/>
        </p:nvPicPr>
        <p:blipFill>
          <a:blip r:embed="rId2"/>
          <a:srcRect/>
          <a:stretch>
            <a:fillRect/>
          </a:stretch>
        </p:blipFill>
        <p:spPr>
          <a:xfrm>
            <a:off x="11698920" y="3165478"/>
            <a:ext cx="5019646" cy="1029478"/>
          </a:xfrm>
          <a:prstGeom prst="rect">
            <a:avLst/>
          </a:prstGeom>
        </p:spPr>
      </p:pic>
      <p:grpSp>
        <p:nvGrpSpPr>
          <p:cNvPr id="4" name="Group 4"/>
          <p:cNvGrpSpPr/>
          <p:nvPr/>
        </p:nvGrpSpPr>
        <p:grpSpPr>
          <a:xfrm>
            <a:off x="8798665" y="642373"/>
            <a:ext cx="8248405" cy="2590656"/>
            <a:chOff x="0" y="0"/>
            <a:chExt cx="10997874" cy="3454208"/>
          </a:xfrm>
        </p:grpSpPr>
        <p:sp>
          <p:nvSpPr>
            <p:cNvPr id="5" name="AutoShape 5"/>
            <p:cNvSpPr/>
            <p:nvPr/>
          </p:nvSpPr>
          <p:spPr>
            <a:xfrm>
              <a:off x="0" y="0"/>
              <a:ext cx="1044803" cy="144381"/>
            </a:xfrm>
            <a:prstGeom prst="rect">
              <a:avLst/>
            </a:prstGeom>
            <a:solidFill>
              <a:srgbClr val="0C45A6"/>
            </a:solidFill>
          </p:spPr>
        </p:sp>
        <p:sp>
          <p:nvSpPr>
            <p:cNvPr id="6" name="TextBox 6"/>
            <p:cNvSpPr txBox="1"/>
            <p:nvPr/>
          </p:nvSpPr>
          <p:spPr>
            <a:xfrm>
              <a:off x="0" y="545243"/>
              <a:ext cx="10997874" cy="2908965"/>
            </a:xfrm>
            <a:prstGeom prst="rect">
              <a:avLst/>
            </a:prstGeom>
          </p:spPr>
          <p:txBody>
            <a:bodyPr lIns="0" tIns="0" rIns="0" bIns="0" rtlCol="0" anchor="t">
              <a:spAutoFit/>
            </a:bodyPr>
            <a:lstStyle/>
            <a:p>
              <a:pPr>
                <a:lnSpc>
                  <a:spcPts val="3599"/>
                </a:lnSpc>
              </a:pPr>
              <a:r>
                <a:rPr lang="en-US" sz="2400">
                  <a:solidFill>
                    <a:srgbClr val="16214B"/>
                  </a:solidFill>
                  <a:latin typeface="Montserrat"/>
                </a:rPr>
                <a:t>Implemented the adobe sign software which allowed for approvals and signatures on lines for all invoices, AP batches, contracts,P.O. change orders, accounts receivable adjustment and many other forms.</a:t>
              </a:r>
            </a:p>
            <a:p>
              <a:pPr>
                <a:lnSpc>
                  <a:spcPts val="3600"/>
                </a:lnSpc>
              </a:pPr>
              <a:endParaRPr lang="en-US" sz="2400">
                <a:solidFill>
                  <a:srgbClr val="16214B"/>
                </a:solidFill>
                <a:latin typeface="Montserrat"/>
              </a:endParaRPr>
            </a:p>
          </p:txBody>
        </p:sp>
      </p:grpSp>
      <p:grpSp>
        <p:nvGrpSpPr>
          <p:cNvPr id="7" name="Group 7"/>
          <p:cNvGrpSpPr/>
          <p:nvPr/>
        </p:nvGrpSpPr>
        <p:grpSpPr>
          <a:xfrm>
            <a:off x="8798665" y="4367704"/>
            <a:ext cx="8248405" cy="2144596"/>
            <a:chOff x="0" y="0"/>
            <a:chExt cx="10997874" cy="2859461"/>
          </a:xfrm>
        </p:grpSpPr>
        <p:sp>
          <p:nvSpPr>
            <p:cNvPr id="8" name="AutoShape 8"/>
            <p:cNvSpPr/>
            <p:nvPr/>
          </p:nvSpPr>
          <p:spPr>
            <a:xfrm>
              <a:off x="0" y="0"/>
              <a:ext cx="1044803" cy="144381"/>
            </a:xfrm>
            <a:prstGeom prst="rect">
              <a:avLst/>
            </a:prstGeom>
            <a:solidFill>
              <a:srgbClr val="0C45A6"/>
            </a:solidFill>
          </p:spPr>
        </p:sp>
        <p:sp>
          <p:nvSpPr>
            <p:cNvPr id="9" name="TextBox 9"/>
            <p:cNvSpPr txBox="1"/>
            <p:nvPr/>
          </p:nvSpPr>
          <p:spPr>
            <a:xfrm>
              <a:off x="0" y="545243"/>
              <a:ext cx="10997874" cy="2314218"/>
            </a:xfrm>
            <a:prstGeom prst="rect">
              <a:avLst/>
            </a:prstGeom>
          </p:spPr>
          <p:txBody>
            <a:bodyPr lIns="0" tIns="0" rIns="0" bIns="0" rtlCol="0" anchor="t">
              <a:spAutoFit/>
            </a:bodyPr>
            <a:lstStyle/>
            <a:p>
              <a:pPr>
                <a:lnSpc>
                  <a:spcPts val="3599"/>
                </a:lnSpc>
              </a:pPr>
              <a:r>
                <a:rPr lang="en-US" sz="2400">
                  <a:solidFill>
                    <a:srgbClr val="16214B"/>
                  </a:solidFill>
                  <a:latin typeface="Montserrat"/>
                </a:rPr>
                <a:t>Implemented the appddiction app which allowed payments authorization approval online with supporting documentation.</a:t>
              </a:r>
            </a:p>
            <a:p>
              <a:pPr>
                <a:lnSpc>
                  <a:spcPts val="3600"/>
                </a:lnSpc>
              </a:pPr>
              <a:endParaRPr lang="en-US" sz="2400">
                <a:solidFill>
                  <a:srgbClr val="16214B"/>
                </a:solidFill>
                <a:latin typeface="Montserrat"/>
              </a:endParaRPr>
            </a:p>
          </p:txBody>
        </p:sp>
      </p:grpSp>
      <p:sp>
        <p:nvSpPr>
          <p:cNvPr id="10" name="AutoShape 10"/>
          <p:cNvSpPr/>
          <p:nvPr/>
        </p:nvSpPr>
        <p:spPr>
          <a:xfrm>
            <a:off x="9010895" y="6951397"/>
            <a:ext cx="783603" cy="108286"/>
          </a:xfrm>
          <a:prstGeom prst="rect">
            <a:avLst/>
          </a:prstGeom>
          <a:solidFill>
            <a:srgbClr val="0C45A6"/>
          </a:solidFill>
        </p:spPr>
      </p:sp>
      <p:pic>
        <p:nvPicPr>
          <p:cNvPr id="11" name="Picture 11"/>
          <p:cNvPicPr>
            <a:picLocks noChangeAspect="1"/>
          </p:cNvPicPr>
          <p:nvPr/>
        </p:nvPicPr>
        <p:blipFill>
          <a:blip r:embed="rId3"/>
          <a:srcRect/>
          <a:stretch>
            <a:fillRect/>
          </a:stretch>
        </p:blipFill>
        <p:spPr>
          <a:xfrm>
            <a:off x="437193" y="642373"/>
            <a:ext cx="6731285" cy="5046211"/>
          </a:xfrm>
          <a:prstGeom prst="rect">
            <a:avLst/>
          </a:prstGeom>
        </p:spPr>
      </p:pic>
      <p:grpSp>
        <p:nvGrpSpPr>
          <p:cNvPr id="12" name="Group 12"/>
          <p:cNvGrpSpPr/>
          <p:nvPr/>
        </p:nvGrpSpPr>
        <p:grpSpPr>
          <a:xfrm>
            <a:off x="9010895" y="6951397"/>
            <a:ext cx="8691243" cy="3691705"/>
            <a:chOff x="0" y="0"/>
            <a:chExt cx="11588324" cy="4922274"/>
          </a:xfrm>
        </p:grpSpPr>
        <p:sp>
          <p:nvSpPr>
            <p:cNvPr id="13" name="AutoShape 13"/>
            <p:cNvSpPr/>
            <p:nvPr/>
          </p:nvSpPr>
          <p:spPr>
            <a:xfrm>
              <a:off x="0" y="0"/>
              <a:ext cx="1100897" cy="152132"/>
            </a:xfrm>
            <a:prstGeom prst="rect">
              <a:avLst/>
            </a:prstGeom>
            <a:solidFill>
              <a:srgbClr val="0C45A6"/>
            </a:solidFill>
          </p:spPr>
        </p:sp>
        <p:sp>
          <p:nvSpPr>
            <p:cNvPr id="14" name="TextBox 14"/>
            <p:cNvSpPr txBox="1"/>
            <p:nvPr/>
          </p:nvSpPr>
          <p:spPr>
            <a:xfrm>
              <a:off x="0" y="568059"/>
              <a:ext cx="11588324" cy="4354215"/>
            </a:xfrm>
            <a:prstGeom prst="rect">
              <a:avLst/>
            </a:prstGeom>
          </p:spPr>
          <p:txBody>
            <a:bodyPr lIns="0" tIns="0" rIns="0" bIns="0" rtlCol="0" anchor="t">
              <a:spAutoFit/>
            </a:bodyPr>
            <a:lstStyle/>
            <a:p>
              <a:pPr>
                <a:lnSpc>
                  <a:spcPts val="3793"/>
                </a:lnSpc>
              </a:pPr>
              <a:r>
                <a:rPr lang="en-US" sz="2528">
                  <a:solidFill>
                    <a:srgbClr val="16214B"/>
                  </a:solidFill>
                  <a:latin typeface="Montserrat Semi-Bold"/>
                </a:rPr>
                <a:t>COVID19 pandemic allowed us new opportunities to enhance our processes; Staff worked diligently from home and continued to process payroll, accounts payable vendor payment and daily transactions timely.</a:t>
              </a:r>
            </a:p>
            <a:p>
              <a:pPr>
                <a:lnSpc>
                  <a:spcPts val="3793"/>
                </a:lnSpc>
              </a:pPr>
              <a:endParaRPr lang="en-US" sz="2528">
                <a:solidFill>
                  <a:srgbClr val="16214B"/>
                </a:solidFill>
                <a:latin typeface="Montserrat Semi-Bold"/>
              </a:endParaRPr>
            </a:p>
            <a:p>
              <a:pPr>
                <a:lnSpc>
                  <a:spcPts val="3793"/>
                </a:lnSpc>
              </a:pPr>
              <a:endParaRPr lang="en-US" sz="2528">
                <a:solidFill>
                  <a:srgbClr val="16214B"/>
                </a:solidFill>
                <a:latin typeface="Montserrat Semi-Bold"/>
              </a:endParaRPr>
            </a:p>
          </p:txBody>
        </p:sp>
      </p:grpSp>
      <p:pic>
        <p:nvPicPr>
          <p:cNvPr id="15" name="Picture 15"/>
          <p:cNvPicPr>
            <a:picLocks noChangeAspect="1"/>
          </p:cNvPicPr>
          <p:nvPr/>
        </p:nvPicPr>
        <p:blipFill>
          <a:blip r:embed="rId4"/>
          <a:srcRect/>
          <a:stretch>
            <a:fillRect/>
          </a:stretch>
        </p:blipFill>
        <p:spPr>
          <a:xfrm>
            <a:off x="14152125" y="5761765"/>
            <a:ext cx="3550013" cy="1189632"/>
          </a:xfrm>
          <a:prstGeom prst="rect">
            <a:avLst/>
          </a:prstGeom>
        </p:spPr>
      </p:pic>
      <p:sp>
        <p:nvSpPr>
          <p:cNvPr id="16" name="TextBox 16"/>
          <p:cNvSpPr txBox="1"/>
          <p:nvPr/>
        </p:nvSpPr>
        <p:spPr>
          <a:xfrm>
            <a:off x="1028700" y="6008450"/>
            <a:ext cx="5676746" cy="3908425"/>
          </a:xfrm>
          <a:prstGeom prst="rect">
            <a:avLst/>
          </a:prstGeom>
        </p:spPr>
        <p:txBody>
          <a:bodyPr lIns="0" tIns="0" rIns="0" bIns="0" rtlCol="0" anchor="t">
            <a:spAutoFit/>
          </a:bodyPr>
          <a:lstStyle/>
          <a:p>
            <a:pPr algn="ctr">
              <a:lnSpc>
                <a:spcPts val="10399"/>
              </a:lnSpc>
            </a:pPr>
            <a:r>
              <a:rPr lang="en-US" sz="8000">
                <a:solidFill>
                  <a:srgbClr val="0C45A6"/>
                </a:solidFill>
                <a:latin typeface="Montserrat Semi-Bold Bold"/>
              </a:rPr>
              <a:t>New</a:t>
            </a:r>
          </a:p>
          <a:p>
            <a:pPr algn="ctr">
              <a:lnSpc>
                <a:spcPts val="10399"/>
              </a:lnSpc>
            </a:pPr>
            <a:r>
              <a:rPr lang="en-US" sz="7999">
                <a:solidFill>
                  <a:srgbClr val="0C45A6"/>
                </a:solidFill>
                <a:latin typeface="Montserrat Semi-Bold Bold"/>
              </a:rPr>
              <a:t>Online</a:t>
            </a:r>
          </a:p>
          <a:p>
            <a:pPr algn="ctr">
              <a:lnSpc>
                <a:spcPts val="10400"/>
              </a:lnSpc>
            </a:pPr>
            <a:r>
              <a:rPr lang="en-US" sz="7999">
                <a:solidFill>
                  <a:srgbClr val="0C45A6"/>
                </a:solidFill>
                <a:latin typeface="Montserrat Semi-Bold Bold"/>
              </a:rPr>
              <a:t>Processes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CF60"/>
        </a:solidFill>
        <a:effectLst/>
      </p:bgPr>
    </p:bg>
    <p:spTree>
      <p:nvGrpSpPr>
        <p:cNvPr id="1" name=""/>
        <p:cNvGrpSpPr/>
        <p:nvPr/>
      </p:nvGrpSpPr>
      <p:grpSpPr>
        <a:xfrm>
          <a:off x="0" y="0"/>
          <a:ext cx="0" cy="0"/>
          <a:chOff x="0" y="0"/>
          <a:chExt cx="0" cy="0"/>
        </a:xfrm>
      </p:grpSpPr>
      <p:grpSp>
        <p:nvGrpSpPr>
          <p:cNvPr id="2" name="Group 2"/>
          <p:cNvGrpSpPr/>
          <p:nvPr/>
        </p:nvGrpSpPr>
        <p:grpSpPr>
          <a:xfrm>
            <a:off x="600075" y="7538524"/>
            <a:ext cx="4844715" cy="1712905"/>
            <a:chOff x="0" y="0"/>
            <a:chExt cx="6459620" cy="2283873"/>
          </a:xfrm>
        </p:grpSpPr>
        <p:sp>
          <p:nvSpPr>
            <p:cNvPr id="3" name="AutoShape 3"/>
            <p:cNvSpPr/>
            <p:nvPr/>
          </p:nvSpPr>
          <p:spPr>
            <a:xfrm>
              <a:off x="0" y="0"/>
              <a:ext cx="1044803" cy="144381"/>
            </a:xfrm>
            <a:prstGeom prst="rect">
              <a:avLst/>
            </a:prstGeom>
            <a:solidFill>
              <a:srgbClr val="0C45A6"/>
            </a:solidFill>
          </p:spPr>
        </p:sp>
        <p:sp>
          <p:nvSpPr>
            <p:cNvPr id="4" name="TextBox 4"/>
            <p:cNvSpPr txBox="1"/>
            <p:nvPr/>
          </p:nvSpPr>
          <p:spPr>
            <a:xfrm>
              <a:off x="0" y="545243"/>
              <a:ext cx="6459620" cy="1738630"/>
            </a:xfrm>
            <a:prstGeom prst="rect">
              <a:avLst/>
            </a:prstGeom>
          </p:spPr>
          <p:txBody>
            <a:bodyPr lIns="0" tIns="0" rIns="0" bIns="0" rtlCol="0" anchor="t">
              <a:spAutoFit/>
            </a:bodyPr>
            <a:lstStyle/>
            <a:p>
              <a:pPr>
                <a:lnSpc>
                  <a:spcPts val="3599"/>
                </a:lnSpc>
              </a:pPr>
              <a:r>
                <a:rPr lang="en-US" sz="2400">
                  <a:solidFill>
                    <a:srgbClr val="16214B"/>
                  </a:solidFill>
                  <a:latin typeface="Montserrat Bold"/>
                </a:rPr>
                <a:t>GFOA &amp; ASBO AWARD-18 &amp; 16 CONSECUTIVE YEARS</a:t>
              </a:r>
            </a:p>
            <a:p>
              <a:pPr>
                <a:lnSpc>
                  <a:spcPts val="3600"/>
                </a:lnSpc>
              </a:pPr>
              <a:endParaRPr lang="en-US" sz="2400">
                <a:solidFill>
                  <a:srgbClr val="16214B"/>
                </a:solidFill>
                <a:latin typeface="Montserrat Bold"/>
              </a:endParaRPr>
            </a:p>
          </p:txBody>
        </p:sp>
      </p:grpSp>
      <p:grpSp>
        <p:nvGrpSpPr>
          <p:cNvPr id="5" name="Group 5"/>
          <p:cNvGrpSpPr/>
          <p:nvPr/>
        </p:nvGrpSpPr>
        <p:grpSpPr>
          <a:xfrm>
            <a:off x="12715585" y="7539045"/>
            <a:ext cx="4844715" cy="1719255"/>
            <a:chOff x="0" y="0"/>
            <a:chExt cx="6459620" cy="2292340"/>
          </a:xfrm>
        </p:grpSpPr>
        <p:sp>
          <p:nvSpPr>
            <p:cNvPr id="6" name="AutoShape 6"/>
            <p:cNvSpPr/>
            <p:nvPr/>
          </p:nvSpPr>
          <p:spPr>
            <a:xfrm>
              <a:off x="0" y="0"/>
              <a:ext cx="1044803" cy="144381"/>
            </a:xfrm>
            <a:prstGeom prst="rect">
              <a:avLst/>
            </a:prstGeom>
            <a:solidFill>
              <a:srgbClr val="0C45A6"/>
            </a:solidFill>
          </p:spPr>
        </p:sp>
        <p:sp>
          <p:nvSpPr>
            <p:cNvPr id="7" name="TextBox 7"/>
            <p:cNvSpPr txBox="1"/>
            <p:nvPr/>
          </p:nvSpPr>
          <p:spPr>
            <a:xfrm>
              <a:off x="0" y="545243"/>
              <a:ext cx="6459620" cy="1747097"/>
            </a:xfrm>
            <a:prstGeom prst="rect">
              <a:avLst/>
            </a:prstGeom>
          </p:spPr>
          <p:txBody>
            <a:bodyPr lIns="0" tIns="0" rIns="0" bIns="0" rtlCol="0" anchor="t">
              <a:spAutoFit/>
            </a:bodyPr>
            <a:lstStyle/>
            <a:p>
              <a:pPr>
                <a:lnSpc>
                  <a:spcPts val="3599"/>
                </a:lnSpc>
              </a:pPr>
              <a:r>
                <a:rPr lang="en-US" sz="2400">
                  <a:solidFill>
                    <a:srgbClr val="16214B"/>
                  </a:solidFill>
                  <a:latin typeface="Montserrat Bold"/>
                </a:rPr>
                <a:t>GFOA AWARD-12 CONSECUTIVE YEARS</a:t>
              </a:r>
            </a:p>
            <a:p>
              <a:pPr>
                <a:lnSpc>
                  <a:spcPts val="3600"/>
                </a:lnSpc>
              </a:pPr>
              <a:endParaRPr lang="en-US" sz="2400">
                <a:solidFill>
                  <a:srgbClr val="16214B"/>
                </a:solidFill>
                <a:latin typeface="Montserrat Bold"/>
              </a:endParaRPr>
            </a:p>
          </p:txBody>
        </p:sp>
      </p:grpSp>
      <p:grpSp>
        <p:nvGrpSpPr>
          <p:cNvPr id="8" name="Group 8"/>
          <p:cNvGrpSpPr/>
          <p:nvPr/>
        </p:nvGrpSpPr>
        <p:grpSpPr>
          <a:xfrm>
            <a:off x="6721642" y="7538524"/>
            <a:ext cx="4844715" cy="1712905"/>
            <a:chOff x="0" y="0"/>
            <a:chExt cx="6459620" cy="2283873"/>
          </a:xfrm>
        </p:grpSpPr>
        <p:sp>
          <p:nvSpPr>
            <p:cNvPr id="9" name="AutoShape 9"/>
            <p:cNvSpPr/>
            <p:nvPr/>
          </p:nvSpPr>
          <p:spPr>
            <a:xfrm>
              <a:off x="0" y="0"/>
              <a:ext cx="1044803" cy="144381"/>
            </a:xfrm>
            <a:prstGeom prst="rect">
              <a:avLst/>
            </a:prstGeom>
            <a:solidFill>
              <a:srgbClr val="0C45A6"/>
            </a:solidFill>
          </p:spPr>
        </p:sp>
        <p:sp>
          <p:nvSpPr>
            <p:cNvPr id="10" name="TextBox 10"/>
            <p:cNvSpPr txBox="1"/>
            <p:nvPr/>
          </p:nvSpPr>
          <p:spPr>
            <a:xfrm>
              <a:off x="0" y="545243"/>
              <a:ext cx="6459620" cy="1738630"/>
            </a:xfrm>
            <a:prstGeom prst="rect">
              <a:avLst/>
            </a:prstGeom>
          </p:spPr>
          <p:txBody>
            <a:bodyPr lIns="0" tIns="0" rIns="0" bIns="0" rtlCol="0" anchor="t">
              <a:spAutoFit/>
            </a:bodyPr>
            <a:lstStyle/>
            <a:p>
              <a:pPr>
                <a:lnSpc>
                  <a:spcPts val="3599"/>
                </a:lnSpc>
              </a:pPr>
              <a:r>
                <a:rPr lang="en-US" sz="2400">
                  <a:solidFill>
                    <a:srgbClr val="16214B"/>
                  </a:solidFill>
                  <a:latin typeface="Montserrat Bold"/>
                </a:rPr>
                <a:t>GFOA &amp; ASBO AWARD-11 CONSECUTIVE YEARS</a:t>
              </a:r>
            </a:p>
            <a:p>
              <a:pPr>
                <a:lnSpc>
                  <a:spcPts val="3600"/>
                </a:lnSpc>
              </a:pPr>
              <a:endParaRPr lang="en-US" sz="2400">
                <a:solidFill>
                  <a:srgbClr val="16214B"/>
                </a:solidFill>
                <a:latin typeface="Montserrat Bold"/>
              </a:endParaRPr>
            </a:p>
          </p:txBody>
        </p:sp>
      </p:grpSp>
      <p:pic>
        <p:nvPicPr>
          <p:cNvPr id="11" name="Picture 11"/>
          <p:cNvPicPr>
            <a:picLocks noChangeAspect="1"/>
          </p:cNvPicPr>
          <p:nvPr/>
        </p:nvPicPr>
        <p:blipFill>
          <a:blip r:embed="rId2"/>
          <a:srcRect/>
          <a:stretch>
            <a:fillRect/>
          </a:stretch>
        </p:blipFill>
        <p:spPr>
          <a:xfrm>
            <a:off x="1397152" y="4386236"/>
            <a:ext cx="3250561" cy="2825095"/>
          </a:xfrm>
          <a:prstGeom prst="rect">
            <a:avLst/>
          </a:prstGeom>
        </p:spPr>
      </p:pic>
      <p:pic>
        <p:nvPicPr>
          <p:cNvPr id="12" name="Picture 12"/>
          <p:cNvPicPr>
            <a:picLocks noChangeAspect="1"/>
          </p:cNvPicPr>
          <p:nvPr/>
        </p:nvPicPr>
        <p:blipFill>
          <a:blip r:embed="rId3"/>
          <a:srcRect/>
          <a:stretch>
            <a:fillRect/>
          </a:stretch>
        </p:blipFill>
        <p:spPr>
          <a:xfrm>
            <a:off x="7356222" y="4211662"/>
            <a:ext cx="3406251" cy="2999669"/>
          </a:xfrm>
          <a:prstGeom prst="rect">
            <a:avLst/>
          </a:prstGeom>
        </p:spPr>
      </p:pic>
      <p:pic>
        <p:nvPicPr>
          <p:cNvPr id="13" name="Picture 13"/>
          <p:cNvPicPr>
            <a:picLocks noChangeAspect="1"/>
          </p:cNvPicPr>
          <p:nvPr/>
        </p:nvPicPr>
        <p:blipFill>
          <a:blip r:embed="rId4"/>
          <a:srcRect/>
          <a:stretch>
            <a:fillRect/>
          </a:stretch>
        </p:blipFill>
        <p:spPr>
          <a:xfrm>
            <a:off x="13416722" y="4211662"/>
            <a:ext cx="2840441" cy="2875293"/>
          </a:xfrm>
          <a:prstGeom prst="rect">
            <a:avLst/>
          </a:prstGeom>
        </p:spPr>
      </p:pic>
      <p:sp>
        <p:nvSpPr>
          <p:cNvPr id="14" name="TextBox 14"/>
          <p:cNvSpPr txBox="1"/>
          <p:nvPr/>
        </p:nvSpPr>
        <p:spPr>
          <a:xfrm>
            <a:off x="1453008" y="2661977"/>
            <a:ext cx="3194705" cy="1291540"/>
          </a:xfrm>
          <a:prstGeom prst="rect">
            <a:avLst/>
          </a:prstGeom>
        </p:spPr>
        <p:txBody>
          <a:bodyPr lIns="0" tIns="0" rIns="0" bIns="0" rtlCol="0" anchor="t">
            <a:spAutoFit/>
          </a:bodyPr>
          <a:lstStyle/>
          <a:p>
            <a:pPr>
              <a:lnSpc>
                <a:spcPts val="10400"/>
              </a:lnSpc>
            </a:pPr>
            <a:r>
              <a:rPr lang="en-US" sz="8000">
                <a:solidFill>
                  <a:srgbClr val="FFFFFF"/>
                </a:solidFill>
                <a:latin typeface="Montserrat Semi-Bold"/>
              </a:rPr>
              <a:t>CAFR</a:t>
            </a:r>
          </a:p>
        </p:txBody>
      </p:sp>
      <p:sp>
        <p:nvSpPr>
          <p:cNvPr id="15" name="TextBox 15"/>
          <p:cNvSpPr txBox="1"/>
          <p:nvPr/>
        </p:nvSpPr>
        <p:spPr>
          <a:xfrm>
            <a:off x="6721642" y="2661977"/>
            <a:ext cx="4675410" cy="1291540"/>
          </a:xfrm>
          <a:prstGeom prst="rect">
            <a:avLst/>
          </a:prstGeom>
        </p:spPr>
        <p:txBody>
          <a:bodyPr lIns="0" tIns="0" rIns="0" bIns="0" rtlCol="0" anchor="t">
            <a:spAutoFit/>
          </a:bodyPr>
          <a:lstStyle/>
          <a:p>
            <a:pPr>
              <a:lnSpc>
                <a:spcPts val="10400"/>
              </a:lnSpc>
            </a:pPr>
            <a:r>
              <a:rPr lang="en-US" sz="8000">
                <a:solidFill>
                  <a:srgbClr val="FFFFFF"/>
                </a:solidFill>
                <a:latin typeface="Montserrat Semi-Bold"/>
              </a:rPr>
              <a:t>BUDGET</a:t>
            </a:r>
          </a:p>
        </p:txBody>
      </p:sp>
      <p:sp>
        <p:nvSpPr>
          <p:cNvPr id="16" name="TextBox 16"/>
          <p:cNvSpPr txBox="1"/>
          <p:nvPr/>
        </p:nvSpPr>
        <p:spPr>
          <a:xfrm>
            <a:off x="13239590" y="2661977"/>
            <a:ext cx="3194705" cy="1291540"/>
          </a:xfrm>
          <a:prstGeom prst="rect">
            <a:avLst/>
          </a:prstGeom>
        </p:spPr>
        <p:txBody>
          <a:bodyPr lIns="0" tIns="0" rIns="0" bIns="0" rtlCol="0" anchor="t">
            <a:spAutoFit/>
          </a:bodyPr>
          <a:lstStyle/>
          <a:p>
            <a:pPr>
              <a:lnSpc>
                <a:spcPts val="10400"/>
              </a:lnSpc>
            </a:pPr>
            <a:r>
              <a:rPr lang="en-US" sz="8000">
                <a:solidFill>
                  <a:srgbClr val="FFFFFF"/>
                </a:solidFill>
                <a:latin typeface="Montserrat Semi-Bold"/>
              </a:rPr>
              <a:t>PAFR</a:t>
            </a:r>
          </a:p>
        </p:txBody>
      </p:sp>
      <p:sp>
        <p:nvSpPr>
          <p:cNvPr id="17" name="TextBox 17"/>
          <p:cNvSpPr txBox="1"/>
          <p:nvPr/>
        </p:nvSpPr>
        <p:spPr>
          <a:xfrm>
            <a:off x="1701293" y="952500"/>
            <a:ext cx="14885414" cy="1289050"/>
          </a:xfrm>
          <a:prstGeom prst="rect">
            <a:avLst/>
          </a:prstGeom>
        </p:spPr>
        <p:txBody>
          <a:bodyPr lIns="0" tIns="0" rIns="0" bIns="0" rtlCol="0" anchor="t">
            <a:spAutoFit/>
          </a:bodyPr>
          <a:lstStyle/>
          <a:p>
            <a:pPr algn="ctr">
              <a:lnSpc>
                <a:spcPts val="10400"/>
              </a:lnSpc>
            </a:pPr>
            <a:r>
              <a:rPr lang="en-US" sz="8000">
                <a:solidFill>
                  <a:srgbClr val="0C45A6"/>
                </a:solidFill>
                <a:latin typeface="Montserrat Semi-Bold Bold"/>
              </a:rPr>
              <a:t>Business Services Awards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0ADC3"/>
        </a:solidFill>
        <a:effectLst/>
      </p:bgPr>
    </p:bg>
    <p:spTree>
      <p:nvGrpSpPr>
        <p:cNvPr id="1" name=""/>
        <p:cNvGrpSpPr/>
        <p:nvPr/>
      </p:nvGrpSpPr>
      <p:grpSpPr>
        <a:xfrm>
          <a:off x="0" y="0"/>
          <a:ext cx="0" cy="0"/>
          <a:chOff x="0" y="0"/>
          <a:chExt cx="0" cy="0"/>
        </a:xfrm>
      </p:grpSpPr>
      <p:grpSp>
        <p:nvGrpSpPr>
          <p:cNvPr id="2" name="Group 2"/>
          <p:cNvGrpSpPr/>
          <p:nvPr/>
        </p:nvGrpSpPr>
        <p:grpSpPr>
          <a:xfrm>
            <a:off x="1425045" y="5509758"/>
            <a:ext cx="5016799" cy="4446669"/>
            <a:chOff x="0" y="0"/>
            <a:chExt cx="6689065" cy="5928892"/>
          </a:xfrm>
        </p:grpSpPr>
        <p:sp>
          <p:nvSpPr>
            <p:cNvPr id="3" name="AutoShape 3"/>
            <p:cNvSpPr/>
            <p:nvPr/>
          </p:nvSpPr>
          <p:spPr>
            <a:xfrm>
              <a:off x="0" y="0"/>
              <a:ext cx="1081915" cy="149509"/>
            </a:xfrm>
            <a:prstGeom prst="rect">
              <a:avLst/>
            </a:prstGeom>
            <a:solidFill>
              <a:srgbClr val="0C45A6"/>
            </a:solidFill>
          </p:spPr>
        </p:sp>
        <p:sp>
          <p:nvSpPr>
            <p:cNvPr id="4" name="TextBox 4"/>
            <p:cNvSpPr txBox="1"/>
            <p:nvPr/>
          </p:nvSpPr>
          <p:spPr>
            <a:xfrm>
              <a:off x="0" y="547590"/>
              <a:ext cx="6689065" cy="5381302"/>
            </a:xfrm>
            <a:prstGeom prst="rect">
              <a:avLst/>
            </a:prstGeom>
          </p:spPr>
          <p:txBody>
            <a:bodyPr lIns="0" tIns="0" rIns="0" bIns="0" rtlCol="0" anchor="t">
              <a:spAutoFit/>
            </a:bodyPr>
            <a:lstStyle/>
            <a:p>
              <a:pPr>
                <a:lnSpc>
                  <a:spcPts val="4038"/>
                </a:lnSpc>
              </a:pPr>
              <a:r>
                <a:rPr lang="en-US" sz="2692">
                  <a:solidFill>
                    <a:srgbClr val="000000"/>
                  </a:solidFill>
                  <a:latin typeface="Montserrat"/>
                </a:rPr>
                <a:t>Received three stars from the Texas Comptroller’s Office on Transparency regarding traditional finances, debt and purchasing.</a:t>
              </a:r>
            </a:p>
            <a:p>
              <a:pPr>
                <a:lnSpc>
                  <a:spcPts val="4038"/>
                </a:lnSpc>
              </a:pPr>
              <a:endParaRPr lang="en-US" sz="2692">
                <a:solidFill>
                  <a:srgbClr val="000000"/>
                </a:solidFill>
                <a:latin typeface="Montserrat"/>
              </a:endParaRPr>
            </a:p>
            <a:p>
              <a:pPr>
                <a:lnSpc>
                  <a:spcPts val="4038"/>
                </a:lnSpc>
              </a:pPr>
              <a:endParaRPr lang="en-US" sz="2692">
                <a:solidFill>
                  <a:srgbClr val="000000"/>
                </a:solidFill>
                <a:latin typeface="Montserrat"/>
              </a:endParaRPr>
            </a:p>
          </p:txBody>
        </p:sp>
      </p:grpSp>
      <p:grpSp>
        <p:nvGrpSpPr>
          <p:cNvPr id="5" name="Group 5"/>
          <p:cNvGrpSpPr/>
          <p:nvPr/>
        </p:nvGrpSpPr>
        <p:grpSpPr>
          <a:xfrm>
            <a:off x="6174302" y="5509758"/>
            <a:ext cx="5010777" cy="3208571"/>
            <a:chOff x="0" y="0"/>
            <a:chExt cx="6681036" cy="4278095"/>
          </a:xfrm>
        </p:grpSpPr>
        <p:sp>
          <p:nvSpPr>
            <p:cNvPr id="6" name="AutoShape 6"/>
            <p:cNvSpPr/>
            <p:nvPr/>
          </p:nvSpPr>
          <p:spPr>
            <a:xfrm>
              <a:off x="0" y="0"/>
              <a:ext cx="1080616" cy="149330"/>
            </a:xfrm>
            <a:prstGeom prst="rect">
              <a:avLst/>
            </a:prstGeom>
            <a:solidFill>
              <a:srgbClr val="0C45A6"/>
            </a:solidFill>
          </p:spPr>
        </p:sp>
        <p:sp>
          <p:nvSpPr>
            <p:cNvPr id="7" name="TextBox 7"/>
            <p:cNvSpPr txBox="1"/>
            <p:nvPr/>
          </p:nvSpPr>
          <p:spPr>
            <a:xfrm>
              <a:off x="0" y="556366"/>
              <a:ext cx="6681036" cy="3721729"/>
            </a:xfrm>
            <a:prstGeom prst="rect">
              <a:avLst/>
            </a:prstGeom>
          </p:spPr>
          <p:txBody>
            <a:bodyPr lIns="0" tIns="0" rIns="0" bIns="0" rtlCol="0" anchor="t">
              <a:spAutoFit/>
            </a:bodyPr>
            <a:lstStyle/>
            <a:p>
              <a:pPr>
                <a:lnSpc>
                  <a:spcPts val="3723"/>
                </a:lnSpc>
              </a:pPr>
              <a:r>
                <a:rPr lang="en-US" sz="2482">
                  <a:solidFill>
                    <a:srgbClr val="000000"/>
                  </a:solidFill>
                  <a:latin typeface="Montserrat"/>
                </a:rPr>
                <a:t>Received the Certification from the Government Treasurer’s Association of Texas (GTOT) for the investment policy. </a:t>
              </a:r>
            </a:p>
            <a:p>
              <a:pPr>
                <a:lnSpc>
                  <a:spcPts val="3723"/>
                </a:lnSpc>
              </a:pPr>
              <a:endParaRPr lang="en-US" sz="2482">
                <a:solidFill>
                  <a:srgbClr val="000000"/>
                </a:solidFill>
                <a:latin typeface="Montserrat"/>
              </a:endParaRPr>
            </a:p>
            <a:p>
              <a:pPr>
                <a:lnSpc>
                  <a:spcPts val="3723"/>
                </a:lnSpc>
              </a:pPr>
              <a:endParaRPr lang="en-US" sz="2482">
                <a:solidFill>
                  <a:srgbClr val="000000"/>
                </a:solidFill>
                <a:latin typeface="Montserrat"/>
              </a:endParaRPr>
            </a:p>
          </p:txBody>
        </p:sp>
      </p:grpSp>
      <p:pic>
        <p:nvPicPr>
          <p:cNvPr id="8" name="Picture 8"/>
          <p:cNvPicPr>
            <a:picLocks noChangeAspect="1"/>
          </p:cNvPicPr>
          <p:nvPr/>
        </p:nvPicPr>
        <p:blipFill>
          <a:blip r:embed="rId2"/>
          <a:srcRect/>
          <a:stretch>
            <a:fillRect/>
          </a:stretch>
        </p:blipFill>
        <p:spPr>
          <a:xfrm>
            <a:off x="6579533" y="2797961"/>
            <a:ext cx="2345539" cy="2345539"/>
          </a:xfrm>
          <a:prstGeom prst="rect">
            <a:avLst/>
          </a:prstGeom>
        </p:spPr>
      </p:pic>
      <p:sp>
        <p:nvSpPr>
          <p:cNvPr id="11" name="TextBox 11"/>
          <p:cNvSpPr txBox="1"/>
          <p:nvPr/>
        </p:nvSpPr>
        <p:spPr>
          <a:xfrm>
            <a:off x="1701293" y="952500"/>
            <a:ext cx="14885414" cy="1289050"/>
          </a:xfrm>
          <a:prstGeom prst="rect">
            <a:avLst/>
          </a:prstGeom>
        </p:spPr>
        <p:txBody>
          <a:bodyPr lIns="0" tIns="0" rIns="0" bIns="0" rtlCol="0" anchor="t">
            <a:spAutoFit/>
          </a:bodyPr>
          <a:lstStyle/>
          <a:p>
            <a:pPr algn="ctr">
              <a:lnSpc>
                <a:spcPts val="10400"/>
              </a:lnSpc>
            </a:pPr>
            <a:r>
              <a:rPr lang="en-US" sz="8000">
                <a:solidFill>
                  <a:srgbClr val="0C45A6"/>
                </a:solidFill>
                <a:latin typeface="Montserrat Semi-Bold Bold"/>
              </a:rPr>
              <a:t>Business Services Awards</a:t>
            </a:r>
          </a:p>
        </p:txBody>
      </p:sp>
      <p:pic>
        <p:nvPicPr>
          <p:cNvPr id="12" name="Picture 12"/>
          <p:cNvPicPr>
            <a:picLocks noChangeAspect="1"/>
          </p:cNvPicPr>
          <p:nvPr/>
        </p:nvPicPr>
        <p:blipFill>
          <a:blip r:embed="rId3"/>
          <a:srcRect/>
          <a:stretch>
            <a:fillRect/>
          </a:stretch>
        </p:blipFill>
        <p:spPr>
          <a:xfrm>
            <a:off x="13476045" y="2797961"/>
            <a:ext cx="2345539" cy="2345539"/>
          </a:xfrm>
          <a:prstGeom prst="rect">
            <a:avLst/>
          </a:prstGeom>
        </p:spPr>
      </p:pic>
      <p:grpSp>
        <p:nvGrpSpPr>
          <p:cNvPr id="13" name="Group 13"/>
          <p:cNvGrpSpPr/>
          <p:nvPr/>
        </p:nvGrpSpPr>
        <p:grpSpPr>
          <a:xfrm>
            <a:off x="12562468" y="5509758"/>
            <a:ext cx="5010777" cy="5051883"/>
            <a:chOff x="0" y="0"/>
            <a:chExt cx="6681036" cy="6735845"/>
          </a:xfrm>
        </p:grpSpPr>
        <p:sp>
          <p:nvSpPr>
            <p:cNvPr id="14" name="AutoShape 14"/>
            <p:cNvSpPr/>
            <p:nvPr/>
          </p:nvSpPr>
          <p:spPr>
            <a:xfrm>
              <a:off x="0" y="0"/>
              <a:ext cx="1080616" cy="149330"/>
            </a:xfrm>
            <a:prstGeom prst="rect">
              <a:avLst/>
            </a:prstGeom>
            <a:solidFill>
              <a:srgbClr val="0C45A6"/>
            </a:solidFill>
          </p:spPr>
        </p:sp>
        <p:sp>
          <p:nvSpPr>
            <p:cNvPr id="15" name="TextBox 15"/>
            <p:cNvSpPr txBox="1"/>
            <p:nvPr/>
          </p:nvSpPr>
          <p:spPr>
            <a:xfrm>
              <a:off x="0" y="556366"/>
              <a:ext cx="6681036" cy="6179479"/>
            </a:xfrm>
            <a:prstGeom prst="rect">
              <a:avLst/>
            </a:prstGeom>
          </p:spPr>
          <p:txBody>
            <a:bodyPr lIns="0" tIns="0" rIns="0" bIns="0" rtlCol="0" anchor="t">
              <a:spAutoFit/>
            </a:bodyPr>
            <a:lstStyle/>
            <a:p>
              <a:pPr>
                <a:lnSpc>
                  <a:spcPts val="3723"/>
                </a:lnSpc>
              </a:pPr>
              <a:r>
                <a:rPr lang="en-US" sz="2482">
                  <a:solidFill>
                    <a:srgbClr val="000000"/>
                  </a:solidFill>
                  <a:latin typeface="Montserrat"/>
                </a:rPr>
                <a:t>The Pinnacle Award recognizes school business professionals for their resourcefulness and creativity in solving the challenges that school districts face today. </a:t>
              </a:r>
            </a:p>
            <a:p>
              <a:pPr>
                <a:lnSpc>
                  <a:spcPts val="3723"/>
                </a:lnSpc>
              </a:pPr>
              <a:r>
                <a:rPr lang="en-US" sz="2482">
                  <a:solidFill>
                    <a:srgbClr val="000000"/>
                  </a:solidFill>
                  <a:latin typeface="Montserrat"/>
                </a:rPr>
                <a:t>This is the first time HCDE has received the award.</a:t>
              </a:r>
            </a:p>
            <a:p>
              <a:pPr>
                <a:lnSpc>
                  <a:spcPts val="3723"/>
                </a:lnSpc>
              </a:pPr>
              <a:endParaRPr lang="en-US" sz="2482">
                <a:solidFill>
                  <a:srgbClr val="000000"/>
                </a:solidFill>
                <a:latin typeface="Montserrat"/>
              </a:endParaRPr>
            </a:p>
            <a:p>
              <a:pPr>
                <a:lnSpc>
                  <a:spcPts val="3723"/>
                </a:lnSpc>
              </a:pPr>
              <a:endParaRPr lang="en-US" sz="2482">
                <a:solidFill>
                  <a:srgbClr val="000000"/>
                </a:solidFill>
                <a:latin typeface="Montserrat"/>
              </a:endParaRPr>
            </a:p>
          </p:txBody>
        </p:sp>
      </p:grpSp>
      <p:pic>
        <p:nvPicPr>
          <p:cNvPr id="16" name="Picture 15">
            <a:extLst>
              <a:ext uri="{FF2B5EF4-FFF2-40B4-BE49-F238E27FC236}">
                <a16:creationId xmlns:a16="http://schemas.microsoft.com/office/drawing/2014/main" id="{C462757E-D91C-4AA1-9A2F-F98AAA799D65}"/>
              </a:ext>
            </a:extLst>
          </p:cNvPr>
          <p:cNvPicPr/>
          <p:nvPr/>
        </p:nvPicPr>
        <p:blipFill>
          <a:blip r:embed="rId4"/>
          <a:stretch>
            <a:fillRect/>
          </a:stretch>
        </p:blipFill>
        <p:spPr>
          <a:xfrm>
            <a:off x="1425045" y="2790825"/>
            <a:ext cx="2257425" cy="2352675"/>
          </a:xfrm>
          <a:prstGeom prst="rect">
            <a:avLst/>
          </a:prstGeom>
        </p:spPr>
      </p:pic>
      <p:pic>
        <p:nvPicPr>
          <p:cNvPr id="17" name="Picture 16">
            <a:extLst>
              <a:ext uri="{FF2B5EF4-FFF2-40B4-BE49-F238E27FC236}">
                <a16:creationId xmlns:a16="http://schemas.microsoft.com/office/drawing/2014/main" id="{D67CB24C-F9B6-472B-B5BD-5D0D836B53EE}"/>
              </a:ext>
            </a:extLst>
          </p:cNvPr>
          <p:cNvPicPr/>
          <p:nvPr/>
        </p:nvPicPr>
        <p:blipFill>
          <a:blip r:embed="rId5"/>
          <a:stretch>
            <a:fillRect/>
          </a:stretch>
        </p:blipFill>
        <p:spPr>
          <a:xfrm>
            <a:off x="4060862" y="2790825"/>
            <a:ext cx="2146570" cy="235267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TotalTime>
  <Words>1023</Words>
  <Application>Microsoft Office PowerPoint</Application>
  <PresentationFormat>Custom</PresentationFormat>
  <Paragraphs>115</Paragraphs>
  <Slides>17</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Open Sans</vt:lpstr>
      <vt:lpstr>Calibri</vt:lpstr>
      <vt:lpstr>Montserrat Bold</vt:lpstr>
      <vt:lpstr>Open Sans Extra Bold</vt:lpstr>
      <vt:lpstr>Montserrat Semi-Bold</vt:lpstr>
      <vt:lpstr>Arial</vt:lpstr>
      <vt:lpstr>Arimo Bold</vt:lpstr>
      <vt:lpstr>Montserrat</vt:lpstr>
      <vt:lpstr>Arimo</vt:lpstr>
      <vt:lpstr>Open Sans Light</vt:lpstr>
      <vt:lpstr>Montserrat Semi-Bold Bold</vt:lpstr>
      <vt:lpstr>Open Sans Light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Support Service Board Report</dc:title>
  <dc:creator>Natalya E. Sumner</dc:creator>
  <cp:lastModifiedBy>Jesus Amezcua</cp:lastModifiedBy>
  <cp:revision>8</cp:revision>
  <dcterms:created xsi:type="dcterms:W3CDTF">2006-08-16T00:00:00Z</dcterms:created>
  <dcterms:modified xsi:type="dcterms:W3CDTF">2021-07-06T20:08:40Z</dcterms:modified>
  <dc:identifier>DAEiPXlh8BM</dc:identifier>
</cp:coreProperties>
</file>